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4"/>
  </p:notesMasterIdLst>
  <p:sldIdLst>
    <p:sldId id="288" r:id="rId3"/>
    <p:sldId id="262" r:id="rId4"/>
    <p:sldId id="258" r:id="rId5"/>
    <p:sldId id="276" r:id="rId6"/>
    <p:sldId id="273" r:id="rId7"/>
    <p:sldId id="274" r:id="rId8"/>
    <p:sldId id="279" r:id="rId9"/>
    <p:sldId id="292" r:id="rId10"/>
    <p:sldId id="275"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7" r:id="rId25"/>
    <p:sldId id="316" r:id="rId26"/>
    <p:sldId id="317" r:id="rId27"/>
    <p:sldId id="309" r:id="rId28"/>
    <p:sldId id="308" r:id="rId29"/>
    <p:sldId id="310" r:id="rId30"/>
    <p:sldId id="319" r:id="rId31"/>
    <p:sldId id="311" r:id="rId32"/>
    <p:sldId id="318" r:id="rId33"/>
    <p:sldId id="314" r:id="rId34"/>
    <p:sldId id="312" r:id="rId35"/>
    <p:sldId id="313" r:id="rId36"/>
    <p:sldId id="259" r:id="rId37"/>
    <p:sldId id="263" r:id="rId38"/>
    <p:sldId id="264" r:id="rId39"/>
    <p:sldId id="267" r:id="rId40"/>
    <p:sldId id="320" r:id="rId41"/>
    <p:sldId id="315" r:id="rId42"/>
    <p:sldId id="28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1BC01E6-BAA8-4694-9710-BFFB4A97A4A4}">
          <p14:sldIdLst>
            <p14:sldId id="288"/>
            <p14:sldId id="262"/>
            <p14:sldId id="258"/>
            <p14:sldId id="276"/>
            <p14:sldId id="273"/>
            <p14:sldId id="274"/>
            <p14:sldId id="279"/>
            <p14:sldId id="292"/>
            <p14:sldId id="275"/>
            <p14:sldId id="293"/>
            <p14:sldId id="294"/>
            <p14:sldId id="295"/>
            <p14:sldId id="296"/>
            <p14:sldId id="297"/>
            <p14:sldId id="298"/>
            <p14:sldId id="299"/>
            <p14:sldId id="300"/>
            <p14:sldId id="301"/>
            <p14:sldId id="302"/>
            <p14:sldId id="303"/>
            <p14:sldId id="304"/>
            <p14:sldId id="305"/>
            <p14:sldId id="307"/>
            <p14:sldId id="316"/>
            <p14:sldId id="317"/>
            <p14:sldId id="309"/>
            <p14:sldId id="308"/>
            <p14:sldId id="310"/>
            <p14:sldId id="319"/>
            <p14:sldId id="311"/>
            <p14:sldId id="318"/>
            <p14:sldId id="314"/>
            <p14:sldId id="312"/>
            <p14:sldId id="313"/>
            <p14:sldId id="259"/>
            <p14:sldId id="263"/>
            <p14:sldId id="264"/>
            <p14:sldId id="267"/>
            <p14:sldId id="320"/>
            <p14:sldId id="315"/>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0" autoAdjust="0"/>
    <p:restoredTop sz="94662" autoAdjust="0"/>
  </p:normalViewPr>
  <p:slideViewPr>
    <p:cSldViewPr>
      <p:cViewPr>
        <p:scale>
          <a:sx n="50" d="100"/>
          <a:sy n="50" d="100"/>
        </p:scale>
        <p:origin x="-108" y="-402"/>
      </p:cViewPr>
      <p:guideLst>
        <p:guide orient="horz" pos="2160"/>
        <p:guide pos="2880"/>
      </p:guideLst>
    </p:cSldViewPr>
  </p:slideViewPr>
  <p:outlineViewPr>
    <p:cViewPr>
      <p:scale>
        <a:sx n="33" d="100"/>
        <a:sy n="33" d="100"/>
      </p:scale>
      <p:origin x="0" y="129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India</c:v>
                </c:pt>
              </c:strCache>
            </c:strRef>
          </c:tx>
          <c:spPr>
            <a:solidFill>
              <a:schemeClr val="tx1">
                <a:lumMod val="50000"/>
                <a:lumOff val="50000"/>
              </a:schemeClr>
            </a:solidFill>
            <a:ln>
              <a:solidFill>
                <a:schemeClr val="tx1"/>
              </a:solidFill>
            </a:ln>
          </c:spPr>
          <c:invertIfNegative val="0"/>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27.3</c:v>
                </c:pt>
                <c:pt idx="1">
                  <c:v>25.8</c:v>
                </c:pt>
                <c:pt idx="2">
                  <c:v>14</c:v>
                </c:pt>
                <c:pt idx="3">
                  <c:v>18.399999999999999</c:v>
                </c:pt>
                <c:pt idx="4">
                  <c:v>22.3</c:v>
                </c:pt>
              </c:numCache>
            </c:numRef>
          </c:val>
        </c:ser>
        <c:ser>
          <c:idx val="1"/>
          <c:order val="1"/>
          <c:tx>
            <c:strRef>
              <c:f>Sheet1!$C$1</c:f>
              <c:strCache>
                <c:ptCount val="1"/>
                <c:pt idx="0">
                  <c:v>China</c:v>
                </c:pt>
              </c:strCache>
            </c:strRef>
          </c:tx>
          <c:invertIfNegative val="0"/>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0">
                  <c:v>92.4</c:v>
                </c:pt>
                <c:pt idx="1">
                  <c:v>90</c:v>
                </c:pt>
                <c:pt idx="2">
                  <c:v>108.9</c:v>
                </c:pt>
                <c:pt idx="3">
                  <c:v>116</c:v>
                </c:pt>
                <c:pt idx="4">
                  <c:v>123.45</c:v>
                </c:pt>
              </c:numCache>
            </c:numRef>
          </c:val>
        </c:ser>
        <c:dLbls>
          <c:showLegendKey val="0"/>
          <c:showVal val="0"/>
          <c:showCatName val="0"/>
          <c:showSerName val="0"/>
          <c:showPercent val="0"/>
          <c:showBubbleSize val="0"/>
        </c:dLbls>
        <c:gapWidth val="150"/>
        <c:shape val="box"/>
        <c:axId val="107036032"/>
        <c:axId val="107037824"/>
        <c:axId val="0"/>
      </c:bar3DChart>
      <c:catAx>
        <c:axId val="107036032"/>
        <c:scaling>
          <c:orientation val="minMax"/>
        </c:scaling>
        <c:delete val="0"/>
        <c:axPos val="b"/>
        <c:numFmt formatCode="General" sourceLinked="1"/>
        <c:majorTickMark val="out"/>
        <c:minorTickMark val="none"/>
        <c:tickLblPos val="nextTo"/>
        <c:crossAx val="107037824"/>
        <c:crosses val="autoZero"/>
        <c:auto val="1"/>
        <c:lblAlgn val="ctr"/>
        <c:lblOffset val="100"/>
        <c:noMultiLvlLbl val="0"/>
      </c:catAx>
      <c:valAx>
        <c:axId val="107037824"/>
        <c:scaling>
          <c:orientation val="minMax"/>
        </c:scaling>
        <c:delete val="0"/>
        <c:axPos val="l"/>
        <c:majorGridlines/>
        <c:numFmt formatCode="General" sourceLinked="1"/>
        <c:majorTickMark val="out"/>
        <c:minorTickMark val="none"/>
        <c:tickLblPos val="nextTo"/>
        <c:crossAx val="107036032"/>
        <c:crosses val="autoZero"/>
        <c:crossBetween val="between"/>
      </c:valAx>
      <c:spPr>
        <a:noFill/>
      </c:spPr>
    </c:plotArea>
    <c:legend>
      <c:legendPos val="r"/>
      <c:layout/>
      <c:overlay val="0"/>
    </c:legend>
    <c:plotVisOnly val="1"/>
    <c:dispBlanksAs val="gap"/>
    <c:showDLblsOverMax val="0"/>
  </c:chart>
  <c:spPr>
    <a:no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80ED4-77A9-4F8E-8B4B-342C231EBE2B}" type="datetimeFigureOut">
              <a:rPr lang="en-US" smtClean="0"/>
              <a:pPr/>
              <a:t>7/3/2014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D6D79-508D-4696-84EE-8B0F521AD5D7}" type="slidenum">
              <a:rPr lang="en-US" smtClean="0"/>
              <a:pPr/>
              <a:t>‹#›</a:t>
            </a:fld>
            <a:endParaRPr lang="en-US"/>
          </a:p>
        </p:txBody>
      </p:sp>
    </p:spTree>
    <p:extLst>
      <p:ext uri="{BB962C8B-B14F-4D97-AF65-F5344CB8AC3E}">
        <p14:creationId xmlns:p14="http://schemas.microsoft.com/office/powerpoint/2010/main" val="129772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noTextEdit="1"/>
          </p:cNvSpPr>
          <p:nvPr>
            <p:ph type="sldImg"/>
          </p:nvPr>
        </p:nvSpPr>
        <p:spPr>
          <a:xfrm>
            <a:off x="315913" y="-12700"/>
            <a:ext cx="6226175" cy="4670425"/>
          </a:xfrm>
          <a:ln/>
        </p:spPr>
      </p:sp>
      <p:sp>
        <p:nvSpPr>
          <p:cNvPr id="1054723" name="Rectangle 3"/>
          <p:cNvSpPr>
            <a:spLocks noGrp="1" noChangeArrowheads="1"/>
          </p:cNvSpPr>
          <p:nvPr>
            <p:ph type="body" idx="1"/>
          </p:nvPr>
        </p:nvSpPr>
        <p:spPr>
          <a:xfrm>
            <a:off x="248644" y="4883392"/>
            <a:ext cx="6432219" cy="3766218"/>
          </a:xfrm>
          <a:ln/>
        </p:spPr>
        <p:txBody>
          <a:bodyPr lIns="89384" tIns="44694" rIns="89384" bIns="44694"/>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noTextEdit="1"/>
          </p:cNvSpPr>
          <p:nvPr>
            <p:ph type="sldImg"/>
          </p:nvPr>
        </p:nvSpPr>
        <p:spPr>
          <a:xfrm>
            <a:off x="315913" y="-12700"/>
            <a:ext cx="6226175" cy="4670425"/>
          </a:xfrm>
          <a:ln/>
        </p:spPr>
      </p:sp>
      <p:sp>
        <p:nvSpPr>
          <p:cNvPr id="1054723" name="Rectangle 3"/>
          <p:cNvSpPr>
            <a:spLocks noGrp="1" noChangeArrowheads="1"/>
          </p:cNvSpPr>
          <p:nvPr>
            <p:ph type="body" idx="1"/>
          </p:nvPr>
        </p:nvSpPr>
        <p:spPr>
          <a:xfrm>
            <a:off x="248644" y="4883392"/>
            <a:ext cx="6432219" cy="3766218"/>
          </a:xfrm>
          <a:ln/>
        </p:spPr>
        <p:txBody>
          <a:bodyPr lIns="89384" tIns="44694" rIns="89384" bIns="44694"/>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noTextEdit="1"/>
          </p:cNvSpPr>
          <p:nvPr>
            <p:ph type="sldImg"/>
          </p:nvPr>
        </p:nvSpPr>
        <p:spPr>
          <a:xfrm>
            <a:off x="315913" y="-12700"/>
            <a:ext cx="6226175" cy="4670425"/>
          </a:xfrm>
          <a:ln/>
        </p:spPr>
      </p:sp>
      <p:sp>
        <p:nvSpPr>
          <p:cNvPr id="1054723" name="Rectangle 3"/>
          <p:cNvSpPr>
            <a:spLocks noGrp="1" noChangeArrowheads="1"/>
          </p:cNvSpPr>
          <p:nvPr>
            <p:ph type="body" idx="1"/>
          </p:nvPr>
        </p:nvSpPr>
        <p:spPr>
          <a:xfrm>
            <a:off x="248644" y="4883392"/>
            <a:ext cx="6432219" cy="3766218"/>
          </a:xfrm>
          <a:ln/>
        </p:spPr>
        <p:txBody>
          <a:bodyPr lIns="89384" tIns="44694" rIns="89384" bIns="44694"/>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noTextEdit="1"/>
          </p:cNvSpPr>
          <p:nvPr>
            <p:ph type="sldImg"/>
          </p:nvPr>
        </p:nvSpPr>
        <p:spPr>
          <a:xfrm>
            <a:off x="315913" y="-12700"/>
            <a:ext cx="6226175" cy="4670425"/>
          </a:xfrm>
          <a:ln/>
        </p:spPr>
      </p:sp>
      <p:sp>
        <p:nvSpPr>
          <p:cNvPr id="1054723" name="Rectangle 3"/>
          <p:cNvSpPr>
            <a:spLocks noGrp="1" noChangeArrowheads="1"/>
          </p:cNvSpPr>
          <p:nvPr>
            <p:ph type="body" idx="1"/>
          </p:nvPr>
        </p:nvSpPr>
        <p:spPr>
          <a:xfrm>
            <a:off x="248644" y="4883392"/>
            <a:ext cx="6432219" cy="3766218"/>
          </a:xfrm>
          <a:ln/>
        </p:spPr>
        <p:txBody>
          <a:bodyPr lIns="89384" tIns="44694" rIns="89384" bIns="44694"/>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noTextEdit="1"/>
          </p:cNvSpPr>
          <p:nvPr>
            <p:ph type="sldImg"/>
          </p:nvPr>
        </p:nvSpPr>
        <p:spPr>
          <a:xfrm>
            <a:off x="315913" y="-12700"/>
            <a:ext cx="6226175" cy="4670425"/>
          </a:xfrm>
          <a:ln/>
        </p:spPr>
      </p:sp>
      <p:sp>
        <p:nvSpPr>
          <p:cNvPr id="1054723" name="Rectangle 3"/>
          <p:cNvSpPr>
            <a:spLocks noGrp="1" noChangeArrowheads="1"/>
          </p:cNvSpPr>
          <p:nvPr>
            <p:ph type="body" idx="1"/>
          </p:nvPr>
        </p:nvSpPr>
        <p:spPr>
          <a:xfrm>
            <a:off x="248644" y="4883392"/>
            <a:ext cx="6432219" cy="3766218"/>
          </a:xfrm>
          <a:ln/>
        </p:spPr>
        <p:txBody>
          <a:bodyPr lIns="89384" tIns="44694" rIns="89384" bIns="44694"/>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noTextEdit="1"/>
          </p:cNvSpPr>
          <p:nvPr>
            <p:ph type="sldImg"/>
          </p:nvPr>
        </p:nvSpPr>
        <p:spPr>
          <a:xfrm>
            <a:off x="315913" y="-12700"/>
            <a:ext cx="6226175" cy="4670425"/>
          </a:xfrm>
          <a:ln/>
        </p:spPr>
      </p:sp>
      <p:sp>
        <p:nvSpPr>
          <p:cNvPr id="1054723" name="Rectangle 3"/>
          <p:cNvSpPr>
            <a:spLocks noGrp="1" noChangeArrowheads="1"/>
          </p:cNvSpPr>
          <p:nvPr>
            <p:ph type="body" idx="1"/>
          </p:nvPr>
        </p:nvSpPr>
        <p:spPr>
          <a:xfrm>
            <a:off x="248644" y="4883392"/>
            <a:ext cx="6432219" cy="3766218"/>
          </a:xfrm>
          <a:ln/>
        </p:spPr>
        <p:txBody>
          <a:bodyPr lIns="89384" tIns="44694" rIns="89384" bIns="44694"/>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noTextEdit="1"/>
          </p:cNvSpPr>
          <p:nvPr>
            <p:ph type="sldImg"/>
          </p:nvPr>
        </p:nvSpPr>
        <p:spPr>
          <a:xfrm>
            <a:off x="315913" y="-12700"/>
            <a:ext cx="6226175" cy="4670425"/>
          </a:xfrm>
          <a:ln/>
        </p:spPr>
      </p:sp>
      <p:sp>
        <p:nvSpPr>
          <p:cNvPr id="1054723" name="Rectangle 3"/>
          <p:cNvSpPr>
            <a:spLocks noGrp="1" noChangeArrowheads="1"/>
          </p:cNvSpPr>
          <p:nvPr>
            <p:ph type="body" idx="1"/>
          </p:nvPr>
        </p:nvSpPr>
        <p:spPr>
          <a:xfrm>
            <a:off x="248644" y="4883392"/>
            <a:ext cx="6432219" cy="3766218"/>
          </a:xfrm>
          <a:ln/>
        </p:spPr>
        <p:txBody>
          <a:bodyPr lIns="89384" tIns="44694" rIns="89384" bIns="44694"/>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r>
              <a:rPr lang="en-US" smtClean="0"/>
              <a:t>Click to edit Master title style</a:t>
            </a:r>
            <a:endParaRPr lang="en-US"/>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r>
              <a:rPr lang="en-US" smtClean="0"/>
              <a:t>Click to edit Master subtitle style</a:t>
            </a:r>
            <a:endParaRPr lang="en-US"/>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fld id="{025ECAA1-E327-4ADA-87C5-E440654CB818}" type="datetime1">
              <a:rPr lang="en-US" smtClean="0"/>
              <a:pPr/>
              <a:t>7/3/2014</a:t>
            </a:fld>
            <a:endParaRPr lang="en-US" dirty="0"/>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r>
              <a:rPr lang="en-US" smtClean="0"/>
              <a:t>Impact of FDI on Retail Sector in India</a:t>
            </a:r>
            <a:endParaRPr lang="en-US" dirty="0"/>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3721237"/>
      </p:ext>
    </p:extLst>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6B8B44-0A91-45B2-BD54-0FE4B63509E9}" type="datetime1">
              <a:rPr lang="en-US" smtClean="0"/>
              <a:pPr/>
              <a:t>7/3/2014</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36928633"/>
      </p:ext>
    </p:extLst>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4BBE31-7737-4E49-BB90-40C6D2E07C1B}" type="datetime1">
              <a:rPr lang="en-US" smtClean="0"/>
              <a:pPr/>
              <a:t>7/3/2014</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0941502"/>
      </p:ext>
    </p:extLst>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r>
              <a:rPr lang="en-US" dirty="0" smtClean="0"/>
              <a:t>Click icon to add clip art</a:t>
            </a:r>
            <a:endParaRPr lang="en-US" dirty="0"/>
          </a:p>
        </p:txBody>
      </p:sp>
      <p:sp>
        <p:nvSpPr>
          <p:cNvPr id="5" name="Date Placeholder 4"/>
          <p:cNvSpPr>
            <a:spLocks noGrp="1"/>
          </p:cNvSpPr>
          <p:nvPr>
            <p:ph type="dt" sz="half" idx="10"/>
          </p:nvPr>
        </p:nvSpPr>
        <p:spPr>
          <a:xfrm>
            <a:off x="1042988" y="6308725"/>
            <a:ext cx="1838325" cy="349250"/>
          </a:xfrm>
        </p:spPr>
        <p:txBody>
          <a:bodyPr/>
          <a:lstStyle>
            <a:lvl1pPr>
              <a:defRPr/>
            </a:lvl1pPr>
          </a:lstStyle>
          <a:p>
            <a:fld id="{A98D48CE-F7A9-4B5E-9ADB-F0EF2D050B7A}" type="datetime1">
              <a:rPr lang="en-US" smtClean="0"/>
              <a:pPr/>
              <a:t>7/3/2014</a:t>
            </a:fld>
            <a:endParaRPr lang="en-US" dirty="0"/>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r>
              <a:rPr lang="en-US" smtClean="0"/>
              <a:t>Impact of FDI on Retail Sector in India</a:t>
            </a:r>
            <a:endParaRPr lang="en-US" dirty="0"/>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7754302"/>
      </p:ext>
    </p:extLst>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fld id="{BDA881AA-2CAA-4430-9644-F58249541834}" type="datetime1">
              <a:rPr lang="en-US" smtClean="0"/>
              <a:pPr/>
              <a:t>7/3/2014</a:t>
            </a:fld>
            <a:endParaRPr lang="en-US" dirty="0"/>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r>
              <a:rPr lang="en-US" smtClean="0"/>
              <a:t>Impact of FDI on Retail Sector in India</a:t>
            </a:r>
            <a:endParaRPr lang="en-US" dirty="0"/>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0517685"/>
      </p:ext>
    </p:extLst>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25ECAA1-E327-4ADA-87C5-E440654CB818}" type="datetime1">
              <a:rPr lang="en-US" smtClean="0"/>
              <a:pPr/>
              <a:t>7/3/2014</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Impact of FDI on Retail Sector in India</a:t>
            </a:r>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0DDFAF-B9DD-4D5A-8FA3-887398250489}" type="datetime1">
              <a:rPr lang="en-US" smtClean="0"/>
              <a:pPr/>
              <a:t>7/3/2014</a:t>
            </a:fld>
            <a:endParaRPr lang="en-US" dirty="0"/>
          </a:p>
        </p:txBody>
      </p:sp>
      <p:sp>
        <p:nvSpPr>
          <p:cNvPr id="5" name="Footer Placeholder 4"/>
          <p:cNvSpPr>
            <a:spLocks noGrp="1"/>
          </p:cNvSpPr>
          <p:nvPr>
            <p:ph type="ftr" sz="quarter" idx="11"/>
          </p:nvPr>
        </p:nvSpPr>
        <p:spPr/>
        <p:txBody>
          <a:bodyPr/>
          <a:lstStyle>
            <a:extLst/>
          </a:lstStyle>
          <a:p>
            <a:r>
              <a:rPr lang="en-US" smtClean="0"/>
              <a:t>Impact of FDI on Retail Sector in India</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CE83CD1-C937-4E30-8C81-8FFBFE633D81}" type="datetime1">
              <a:rPr lang="en-US" smtClean="0"/>
              <a:pPr/>
              <a:t>7/3/2014</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Impact of FDI on Retail Sector in India</a:t>
            </a:r>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CE99C6D-0EE0-400A-BBF8-FDE3FF0AC76D}" type="datetime1">
              <a:rPr lang="en-US" smtClean="0"/>
              <a:pPr/>
              <a:t>7/3/2014</a:t>
            </a:fld>
            <a:endParaRPr lang="en-US" dirty="0"/>
          </a:p>
        </p:txBody>
      </p:sp>
      <p:sp>
        <p:nvSpPr>
          <p:cNvPr id="6" name="Footer Placeholder 5"/>
          <p:cNvSpPr>
            <a:spLocks noGrp="1"/>
          </p:cNvSpPr>
          <p:nvPr>
            <p:ph type="ftr" sz="quarter" idx="11"/>
          </p:nvPr>
        </p:nvSpPr>
        <p:spPr/>
        <p:txBody>
          <a:bodyPr/>
          <a:lstStyle>
            <a:extLst/>
          </a:lstStyle>
          <a:p>
            <a:r>
              <a:rPr lang="en-US" smtClean="0"/>
              <a:t>Impact of FDI on Retail Sector in India</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34BB66-7762-466C-A382-6E8A903E60D0}" type="datetime1">
              <a:rPr lang="en-US" smtClean="0"/>
              <a:pPr/>
              <a:t>7/3/2014</a:t>
            </a:fld>
            <a:endParaRPr lang="en-US" dirty="0"/>
          </a:p>
        </p:txBody>
      </p:sp>
      <p:sp>
        <p:nvSpPr>
          <p:cNvPr id="8" name="Footer Placeholder 7"/>
          <p:cNvSpPr>
            <a:spLocks noGrp="1"/>
          </p:cNvSpPr>
          <p:nvPr>
            <p:ph type="ftr" sz="quarter" idx="11"/>
          </p:nvPr>
        </p:nvSpPr>
        <p:spPr/>
        <p:txBody>
          <a:bodyPr/>
          <a:lstStyle>
            <a:extLst/>
          </a:lstStyle>
          <a:p>
            <a:r>
              <a:rPr lang="en-US" smtClean="0"/>
              <a:t>Impact of FDI on Retail Sector in India</a:t>
            </a:r>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28C6571-B90A-4E35-8475-B2605F0831CD}" type="datetime1">
              <a:rPr lang="en-US" smtClean="0"/>
              <a:pPr/>
              <a:t>7/3/2014</a:t>
            </a:fld>
            <a:endParaRPr lang="en-US" dirty="0"/>
          </a:p>
        </p:txBody>
      </p:sp>
      <p:sp>
        <p:nvSpPr>
          <p:cNvPr id="4" name="Footer Placeholder 3"/>
          <p:cNvSpPr>
            <a:spLocks noGrp="1"/>
          </p:cNvSpPr>
          <p:nvPr>
            <p:ph type="ftr" sz="quarter" idx="11"/>
          </p:nvPr>
        </p:nvSpPr>
        <p:spPr/>
        <p:txBody>
          <a:bodyPr/>
          <a:lstStyle>
            <a:extLst/>
          </a:lstStyle>
          <a:p>
            <a:r>
              <a:rPr lang="en-US" smtClean="0"/>
              <a:t>Impact of FDI on Retail Sector in India</a:t>
            </a:r>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0DDFAF-B9DD-4D5A-8FA3-887398250489}" type="datetime1">
              <a:rPr lang="en-US" smtClean="0"/>
              <a:pPr/>
              <a:t>7/3/2014</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2283637"/>
      </p:ext>
    </p:extLst>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DFC9D1C-316B-4B22-A889-73CA7178D552}" type="datetime1">
              <a:rPr lang="en-US" smtClean="0"/>
              <a:pPr/>
              <a:t>7/3/2014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Impact of FDI on Retail Sector in India</a:t>
            </a:r>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1236F7-7F4E-4E15-9F5B-9176504ADBFD}" type="datetime1">
              <a:rPr lang="en-US" smtClean="0"/>
              <a:pPr/>
              <a:t>7/3/2014</a:t>
            </a:fld>
            <a:endParaRPr lang="en-US" dirty="0"/>
          </a:p>
        </p:txBody>
      </p:sp>
      <p:sp>
        <p:nvSpPr>
          <p:cNvPr id="6" name="Footer Placeholder 5"/>
          <p:cNvSpPr>
            <a:spLocks noGrp="1"/>
          </p:cNvSpPr>
          <p:nvPr>
            <p:ph type="ftr" sz="quarter" idx="11"/>
          </p:nvPr>
        </p:nvSpPr>
        <p:spPr/>
        <p:txBody>
          <a:bodyPr/>
          <a:lstStyle>
            <a:extLst/>
          </a:lstStyle>
          <a:p>
            <a:r>
              <a:rPr lang="en-US" smtClean="0"/>
              <a:t>Impact of FDI on Retail Sector in India</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3534012-B018-4005-845B-A8CDE2960FFF}" type="datetime1">
              <a:rPr lang="en-US" smtClean="0"/>
              <a:pPr/>
              <a:t>7/3/2014</a:t>
            </a:fld>
            <a:endParaRPr lang="en-US" dirty="0"/>
          </a:p>
        </p:txBody>
      </p:sp>
      <p:sp>
        <p:nvSpPr>
          <p:cNvPr id="6" name="Footer Placeholder 5"/>
          <p:cNvSpPr>
            <a:spLocks noGrp="1"/>
          </p:cNvSpPr>
          <p:nvPr>
            <p:ph type="ftr" sz="quarter" idx="11"/>
          </p:nvPr>
        </p:nvSpPr>
        <p:spPr/>
        <p:txBody>
          <a:bodyPr/>
          <a:lstStyle>
            <a:extLst/>
          </a:lstStyle>
          <a:p>
            <a:r>
              <a:rPr lang="en-US" smtClean="0"/>
              <a:t>Impact of FDI on Retail Sector in India</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6B8B44-0A91-45B2-BD54-0FE4B63509E9}" type="datetime1">
              <a:rPr lang="en-US" smtClean="0"/>
              <a:pPr/>
              <a:t>7/3/2014</a:t>
            </a:fld>
            <a:endParaRPr lang="en-US" dirty="0"/>
          </a:p>
        </p:txBody>
      </p:sp>
      <p:sp>
        <p:nvSpPr>
          <p:cNvPr id="5" name="Footer Placeholder 4"/>
          <p:cNvSpPr>
            <a:spLocks noGrp="1"/>
          </p:cNvSpPr>
          <p:nvPr>
            <p:ph type="ftr" sz="quarter" idx="11"/>
          </p:nvPr>
        </p:nvSpPr>
        <p:spPr/>
        <p:txBody>
          <a:bodyPr/>
          <a:lstStyle>
            <a:extLst/>
          </a:lstStyle>
          <a:p>
            <a:r>
              <a:rPr lang="en-US" smtClean="0"/>
              <a:t>Impact of FDI on Retail Sector in India</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04BBE31-7737-4E49-BB90-40C6D2E07C1B}" type="datetime1">
              <a:rPr lang="en-US" smtClean="0"/>
              <a:pPr/>
              <a:t>7/3/2014</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Impact of FDI on Retail Sector in India</a:t>
            </a:r>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dirty="0"/>
          </a:p>
        </p:txBody>
      </p:sp>
    </p:spTree>
  </p:cSld>
  <p:clrMapOvr>
    <a:masterClrMapping/>
  </p:clrMapOvr>
  <p:transition spd="med">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E83CD1-C937-4E30-8C81-8FFBFE633D81}" type="datetime1">
              <a:rPr lang="en-US" smtClean="0"/>
              <a:pPr/>
              <a:t>7/3/2014</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65144239"/>
      </p:ext>
    </p:extLst>
  </p:cSld>
  <p:clrMapOvr>
    <a:masterClrMapping/>
  </p:clrMapOvr>
  <p:transition spd="med">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CE99C6D-0EE0-400A-BBF8-FDE3FF0AC76D}" type="datetime1">
              <a:rPr lang="en-US" smtClean="0"/>
              <a:pPr/>
              <a:t>7/3/2014</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693606"/>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34BB66-7762-466C-A382-6E8A903E60D0}" type="datetime1">
              <a:rPr lang="en-US" smtClean="0"/>
              <a:pPr/>
              <a:t>7/3/2014</a:t>
            </a:fld>
            <a:endParaRPr lang="en-US" dirty="0"/>
          </a:p>
        </p:txBody>
      </p:sp>
      <p:sp>
        <p:nvSpPr>
          <p:cNvPr id="8" name="Footer Placeholder 7"/>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5063183"/>
      </p:ext>
    </p:extLst>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28C6571-B90A-4E35-8475-B2605F0831CD}" type="datetime1">
              <a:rPr lang="en-US" smtClean="0"/>
              <a:pPr/>
              <a:t>7/3/2014</a:t>
            </a:fld>
            <a:endParaRPr lang="en-US" dirty="0"/>
          </a:p>
        </p:txBody>
      </p:sp>
      <p:sp>
        <p:nvSpPr>
          <p:cNvPr id="4" name="Footer Placeholder 3"/>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68173948"/>
      </p:ext>
    </p:extLst>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DFC9D1C-316B-4B22-A889-73CA7178D552}" type="datetime1">
              <a:rPr lang="en-US" smtClean="0"/>
              <a:pPr/>
              <a:t>7/3/2014</a:t>
            </a:fld>
            <a:endParaRPr lang="en-US" dirty="0"/>
          </a:p>
        </p:txBody>
      </p:sp>
      <p:sp>
        <p:nvSpPr>
          <p:cNvPr id="3" name="Footer Placeholder 2"/>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7032367"/>
      </p:ext>
    </p:extLst>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1236F7-7F4E-4E15-9F5B-9176504ADBFD}" type="datetime1">
              <a:rPr lang="en-US" smtClean="0"/>
              <a:pPr/>
              <a:t>7/3/2014</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34272677"/>
      </p:ext>
    </p:extLst>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3534012-B018-4005-845B-A8CDE2960FFF}" type="datetime1">
              <a:rPr lang="en-US" smtClean="0"/>
              <a:pPr/>
              <a:t>7/3/2014</a:t>
            </a:fld>
            <a:endParaRPr lang="en-US" dirty="0"/>
          </a:p>
        </p:txBody>
      </p:sp>
      <p:sp>
        <p:nvSpPr>
          <p:cNvPr id="6" name="Footer Placeholder 5"/>
          <p:cNvSpPr>
            <a:spLocks noGrp="1"/>
          </p:cNvSpPr>
          <p:nvPr>
            <p:ph type="ftr" sz="quarter" idx="11"/>
          </p:nvPr>
        </p:nvSpPr>
        <p:spPr/>
        <p:txBody>
          <a:bodyPr/>
          <a:lstStyle>
            <a:lvl1pPr>
              <a:defRPr/>
            </a:lvl1pPr>
          </a:lstStyle>
          <a:p>
            <a:r>
              <a:rPr lang="en-US" smtClean="0"/>
              <a:t>Impact of FDI on Retail Sector in India</a:t>
            </a:r>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88575785"/>
      </p:ext>
    </p:extLst>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latin typeface="+mn-lt"/>
              </a:defRPr>
            </a:lvl1pPr>
          </a:lstStyle>
          <a:p>
            <a:fld id="{E2E2DD7A-2E18-4217-A096-8F9E5359B6C9}" type="datetime1">
              <a:rPr lang="en-US" smtClean="0"/>
              <a:pPr/>
              <a:t>7/3/2014</a:t>
            </a:fld>
            <a:endParaRPr lang="en-US" dirty="0"/>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r>
              <a:rPr lang="en-US" smtClean="0"/>
              <a:t>Impact of FDI on Retail Sector in India</a:t>
            </a:r>
            <a:endParaRPr lang="en-US" dirty="0"/>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1874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comb/>
  </p:transition>
  <p:hf sldNum="0"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2E2DD7A-2E18-4217-A096-8F9E5359B6C9}" type="datetime1">
              <a:rPr lang="en-US" smtClean="0"/>
              <a:pPr/>
              <a:t>7/3/2014</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Impact of FDI on Retail Sector in India</a:t>
            </a:r>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comb/>
  </p:transition>
  <p:hf sldNum="0"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oleObject" Target="../embeddings/oleObject1.bin"/><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notesSlide" Target="../notesSlides/notesSlide26.xml"/><Relationship Id="rId5" Type="http://schemas.openxmlformats.org/officeDocument/2006/relationships/slideLayout" Target="../slideLayouts/slideLayout14.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photos-h.ak.fbcdn.net/hphotos-ak-prn1/v/62746_421592627934537_1205579633_n.jpg?oh=33c77304b65a96736832c3398bc33b25&amp;oe=513B5E24&amp;__gda__=1362913365_d412444a8705636307aeeb06a96dff7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04800" y="457200"/>
            <a:ext cx="3429000" cy="1200329"/>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600" b="1" dirty="0" smtClean="0">
                <a:ln>
                  <a:prstDash val="solid"/>
                </a:ln>
                <a:solidFill>
                  <a:schemeClr val="accent4">
                    <a:lumMod val="95000"/>
                    <a:lumOff val="5000"/>
                  </a:schemeClr>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FDI IN RETAIL</a:t>
            </a:r>
          </a:p>
          <a:p>
            <a:r>
              <a:rPr lang="en-US" sz="3600" b="1" dirty="0" smtClean="0">
                <a:ln>
                  <a:prstDash val="solid"/>
                </a:ln>
                <a:solidFill>
                  <a:schemeClr val="accent4">
                    <a:lumMod val="95000"/>
                    <a:lumOff val="5000"/>
                  </a:schemeClr>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   INDUSTRY </a:t>
            </a:r>
            <a:endParaRPr lang="en-US" sz="3600" b="1" dirty="0">
              <a:ln>
                <a:prstDash val="solid"/>
              </a:ln>
              <a:solidFill>
                <a:schemeClr val="accent4">
                  <a:lumMod val="95000"/>
                  <a:lumOff val="5000"/>
                </a:schemeClr>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pic>
        <p:nvPicPr>
          <p:cNvPr id="4" name="Picture 3" descr="Indyzilla.jpg"/>
          <p:cNvPicPr>
            <a:picLocks noChangeAspect="1"/>
          </p:cNvPicPr>
          <p:nvPr/>
        </p:nvPicPr>
        <p:blipFill>
          <a:blip r:embed="rId3" cstate="print"/>
          <a:srcRect l="27273" t="9091" r="14773"/>
          <a:stretch>
            <a:fillRect/>
          </a:stretch>
        </p:blipFill>
        <p:spPr>
          <a:xfrm>
            <a:off x="3810000" y="228600"/>
            <a:ext cx="1219200" cy="1066800"/>
          </a:xfrm>
          <a:prstGeom prst="rect">
            <a:avLst/>
          </a:prstGeom>
        </p:spPr>
      </p:pic>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4000" dirty="0" smtClean="0"/>
              <a:t>Retail Industry</a:t>
            </a:r>
            <a:endParaRPr lang="de-DE" sz="4000" dirty="0"/>
          </a:p>
        </p:txBody>
      </p:sp>
      <p:pic>
        <p:nvPicPr>
          <p:cNvPr id="1152002" name="Picture 2" descr="C:\Users\KARAN\Desktop\New folder (2)\Economics\total-retail-market-india.PNG"/>
          <p:cNvPicPr>
            <a:picLocks noChangeAspect="1" noChangeArrowheads="1"/>
          </p:cNvPicPr>
          <p:nvPr/>
        </p:nvPicPr>
        <p:blipFill>
          <a:blip r:embed="rId3" cstate="print"/>
          <a:srcRect/>
          <a:stretch>
            <a:fillRect/>
          </a:stretch>
        </p:blipFill>
        <p:spPr bwMode="auto">
          <a:xfrm>
            <a:off x="0" y="1091821"/>
            <a:ext cx="9144000" cy="4885898"/>
          </a:xfrm>
          <a:prstGeom prst="rect">
            <a:avLst/>
          </a:prstGeom>
          <a:noFill/>
          <a:ln>
            <a:solidFill>
              <a:schemeClr val="tx1">
                <a:lumMod val="95000"/>
                <a:lumOff val="5000"/>
              </a:schemeClr>
            </a:solidFill>
          </a:ln>
        </p:spPr>
      </p:pic>
    </p:spTree>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6" name="Rectangle 6"/>
          <p:cNvSpPr>
            <a:spLocks noGrp="1" noChangeArrowheads="1"/>
          </p:cNvSpPr>
          <p:nvPr>
            <p:ph type="title"/>
          </p:nvPr>
        </p:nvSpPr>
        <p:spPr/>
        <p:txBody>
          <a:bodyPr/>
          <a:lstStyle/>
          <a:p>
            <a:r>
              <a:rPr lang="en-IN" u="sng" dirty="0" smtClean="0"/>
              <a:t>Division of  Retail Industry – </a:t>
            </a:r>
            <a:r>
              <a:rPr lang="en-IN" i="1" u="sng" dirty="0" smtClean="0"/>
              <a:t>Organised and Unorganised Retailing</a:t>
            </a:r>
            <a:endParaRPr lang="en-IN" dirty="0"/>
          </a:p>
        </p:txBody>
      </p:sp>
      <p:sp>
        <p:nvSpPr>
          <p:cNvPr id="1049607" name="Rectangle 7"/>
          <p:cNvSpPr>
            <a:spLocks noGrp="1" noChangeArrowheads="1"/>
          </p:cNvSpPr>
          <p:nvPr>
            <p:ph sz="half" idx="1"/>
          </p:nvPr>
        </p:nvSpPr>
        <p:spPr>
          <a:xfrm>
            <a:off x="328613" y="2056358"/>
            <a:ext cx="4186237" cy="3275013"/>
          </a:xfrm>
        </p:spPr>
        <p:txBody>
          <a:bodyPr/>
          <a:lstStyle/>
          <a:p>
            <a:pPr lvl="1">
              <a:buNone/>
            </a:pPr>
            <a:r>
              <a:rPr lang="en-IN" sz="2000" b="1" dirty="0" smtClean="0"/>
              <a:t>	    Organised Retailing</a:t>
            </a:r>
          </a:p>
          <a:p>
            <a:r>
              <a:rPr lang="en-IN" sz="2000" dirty="0" smtClean="0"/>
              <a:t>Organised retailing refers to trading activities undertaken by licensed retailers, that is, those who are registered for sales tax, income tax, etc. These include the corporate-backed hypermarkets and retail chains, and also the privately owned large retail businesses.</a:t>
            </a:r>
          </a:p>
          <a:p>
            <a:endParaRPr lang="de-DE" sz="1800" dirty="0" smtClean="0"/>
          </a:p>
        </p:txBody>
      </p:sp>
      <p:sp>
        <p:nvSpPr>
          <p:cNvPr id="1049608" name="Rectangle 8"/>
          <p:cNvSpPr>
            <a:spLocks noGrp="1" noChangeArrowheads="1"/>
          </p:cNvSpPr>
          <p:nvPr>
            <p:ph sz="half" idx="2"/>
          </p:nvPr>
        </p:nvSpPr>
        <p:spPr>
          <a:xfrm>
            <a:off x="4653602" y="1905000"/>
            <a:ext cx="4186238" cy="3480963"/>
          </a:xfrm>
        </p:spPr>
        <p:txBody>
          <a:bodyPr/>
          <a:lstStyle/>
          <a:p>
            <a:pPr lvl="2">
              <a:buNone/>
            </a:pPr>
            <a:r>
              <a:rPr lang="en-IN" b="1" dirty="0" smtClean="0"/>
              <a:t>   Unorganised Retailing</a:t>
            </a:r>
            <a:endParaRPr lang="en-IN" dirty="0" smtClean="0"/>
          </a:p>
          <a:p>
            <a:r>
              <a:rPr lang="en-IN" sz="2000" dirty="0" smtClean="0"/>
              <a:t>Unorganised retailing, on the other hand, refers to the traditional formats of low-cost retailing, for example, the local </a:t>
            </a:r>
            <a:r>
              <a:rPr lang="en-IN" sz="2000" i="1" dirty="0" err="1" smtClean="0"/>
              <a:t>kirana</a:t>
            </a:r>
            <a:r>
              <a:rPr lang="en-IN" sz="2000" i="1" dirty="0" smtClean="0"/>
              <a:t> </a:t>
            </a:r>
            <a:r>
              <a:rPr lang="en-IN" sz="2000" dirty="0" smtClean="0"/>
              <a:t>shops, owner manned general stores, </a:t>
            </a:r>
            <a:r>
              <a:rPr lang="en-IN" sz="2000" i="1" dirty="0" err="1" smtClean="0"/>
              <a:t>paan</a:t>
            </a:r>
            <a:r>
              <a:rPr lang="en-IN" sz="2000" i="1" dirty="0" smtClean="0"/>
              <a:t>/</a:t>
            </a:r>
            <a:r>
              <a:rPr lang="en-IN" sz="2000" i="1" dirty="0" err="1" smtClean="0"/>
              <a:t>beedi</a:t>
            </a:r>
            <a:r>
              <a:rPr lang="en-IN" sz="2000" dirty="0" smtClean="0"/>
              <a:t> shops, convenience stores, hand cart and pavement vendors, etc.</a:t>
            </a:r>
            <a:endParaRPr lang="en-US" sz="2000" dirty="0"/>
          </a:p>
        </p:txBody>
      </p:sp>
      <p:sp>
        <p:nvSpPr>
          <p:cNvPr id="1049611" name="Rectangle 11"/>
          <p:cNvSpPr>
            <a:spLocks noChangeArrowheads="1"/>
          </p:cNvSpPr>
          <p:nvPr/>
        </p:nvSpPr>
        <p:spPr bwMode="auto">
          <a:xfrm>
            <a:off x="323850" y="1369350"/>
            <a:ext cx="6745690" cy="358775"/>
          </a:xfrm>
          <a:prstGeom prst="rect">
            <a:avLst/>
          </a:prstGeom>
          <a:noFill/>
          <a:ln w="9525">
            <a:noFill/>
            <a:miter lim="800000"/>
            <a:headEnd/>
            <a:tailEnd/>
          </a:ln>
        </p:spPr>
        <p:txBody>
          <a:bodyPr lIns="0" tIns="0" rIns="0" bIns="0" anchor="ctr"/>
          <a:lstStyle/>
          <a:p>
            <a:pPr defTabSz="801688"/>
            <a:r>
              <a:rPr lang="en-IN" sz="2400" dirty="0" smtClean="0"/>
              <a:t>The retail industry is mainly divided into:- </a:t>
            </a:r>
            <a:endParaRPr lang="de-DE" sz="2400" dirty="0">
              <a:solidFill>
                <a:schemeClr val="accent1"/>
              </a:solidFill>
            </a:endParaRPr>
          </a:p>
        </p:txBody>
      </p:sp>
    </p:spTree>
  </p:cSld>
  <p:clrMapOvr>
    <a:masterClrMapping/>
  </p:clrMapOvr>
  <p:transition spd="med">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4000" dirty="0" smtClean="0"/>
              <a:t>Major Retailers in India</a:t>
            </a:r>
            <a:endParaRPr lang="de-DE" sz="4000" dirty="0"/>
          </a:p>
        </p:txBody>
      </p:sp>
      <p:sp>
        <p:nvSpPr>
          <p:cNvPr id="1047562" name="Rectangle 10"/>
          <p:cNvSpPr>
            <a:spLocks noGrp="1" noChangeArrowheads="1"/>
          </p:cNvSpPr>
          <p:nvPr>
            <p:ph idx="1"/>
          </p:nvPr>
        </p:nvSpPr>
        <p:spPr>
          <a:xfrm>
            <a:off x="305440" y="2074128"/>
            <a:ext cx="8515350" cy="4029075"/>
          </a:xfrm>
        </p:spPr>
        <p:txBody>
          <a:bodyPr/>
          <a:lstStyle/>
          <a:p>
            <a:pPr>
              <a:buNone/>
            </a:pPr>
            <a:r>
              <a:rPr lang="en-IN" sz="2800" dirty="0" smtClean="0"/>
              <a:t>  Pantaloon is one of the biggest retailers in India with more than 450 stores across the country. Headquartered in Mumbai, it has more than 5 million sq. ft retail space located across the country. It's growing at an enviable pace and is expected to reach 30 million sq. ft by the year 2010. In 2001, Pantaloon launched country's first hypermarket ‘Big Bazaar’. </a:t>
            </a:r>
            <a:endParaRPr lang="en-IN" sz="2800" dirty="0"/>
          </a:p>
        </p:txBody>
      </p:sp>
      <p:sp>
        <p:nvSpPr>
          <p:cNvPr id="1047556" name="Rectangle 4"/>
          <p:cNvSpPr>
            <a:spLocks noChangeArrowheads="1"/>
          </p:cNvSpPr>
          <p:nvPr/>
        </p:nvSpPr>
        <p:spPr bwMode="auto">
          <a:xfrm>
            <a:off x="392089" y="1437588"/>
            <a:ext cx="5753100" cy="358775"/>
          </a:xfrm>
          <a:prstGeom prst="rect">
            <a:avLst/>
          </a:prstGeom>
          <a:noFill/>
          <a:ln w="9525">
            <a:noFill/>
            <a:miter lim="800000"/>
            <a:headEnd/>
            <a:tailEnd/>
          </a:ln>
        </p:spPr>
        <p:txBody>
          <a:bodyPr lIns="0" tIns="0" rIns="0" bIns="0" anchor="ctr"/>
          <a:lstStyle/>
          <a:p>
            <a:pPr defTabSz="801688"/>
            <a:r>
              <a:rPr lang="de-DE" sz="2800" b="1" dirty="0" smtClean="0">
                <a:solidFill>
                  <a:srgbClr val="0070C0"/>
                </a:solidFill>
              </a:rPr>
              <a:t>Pantaloon:</a:t>
            </a:r>
            <a:r>
              <a:rPr lang="de-DE" sz="2800" b="1" dirty="0" smtClean="0">
                <a:solidFill>
                  <a:schemeClr val="accent1"/>
                </a:solidFill>
              </a:rPr>
              <a:t>	</a:t>
            </a:r>
            <a:endParaRPr lang="de-DE" sz="2800" b="1" dirty="0">
              <a:solidFill>
                <a:schemeClr val="accent1"/>
              </a:solidFill>
            </a:endParaRPr>
          </a:p>
        </p:txBody>
      </p:sp>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4000" dirty="0" smtClean="0"/>
              <a:t>Major Retailers in India</a:t>
            </a:r>
            <a:endParaRPr lang="de-DE" sz="4000" dirty="0"/>
          </a:p>
        </p:txBody>
      </p:sp>
      <p:sp>
        <p:nvSpPr>
          <p:cNvPr id="1047562" name="Rectangle 10"/>
          <p:cNvSpPr>
            <a:spLocks noGrp="1" noChangeArrowheads="1"/>
          </p:cNvSpPr>
          <p:nvPr>
            <p:ph idx="1"/>
          </p:nvPr>
        </p:nvSpPr>
        <p:spPr>
          <a:xfrm>
            <a:off x="455565" y="1869413"/>
            <a:ext cx="8515350" cy="4029075"/>
          </a:xfrm>
        </p:spPr>
        <p:txBody>
          <a:bodyPr/>
          <a:lstStyle/>
          <a:p>
            <a:pPr>
              <a:buNone/>
            </a:pPr>
            <a:r>
              <a:rPr lang="en-IN" sz="2200" b="1" dirty="0" smtClean="0"/>
              <a:t>It has the following retail segments:</a:t>
            </a:r>
          </a:p>
          <a:p>
            <a:pPr lvl="0"/>
            <a:r>
              <a:rPr lang="en-IN" dirty="0" smtClean="0"/>
              <a:t>Food &amp; Grocery: Big Bazaar, Food Bazaar</a:t>
            </a:r>
          </a:p>
          <a:p>
            <a:pPr lvl="0"/>
            <a:r>
              <a:rPr lang="en-IN" dirty="0" smtClean="0"/>
              <a:t>Home Solutions: Hometown, Furniture Bazaar, Collection-</a:t>
            </a:r>
            <a:r>
              <a:rPr lang="en-IN" dirty="0" err="1" smtClean="0"/>
              <a:t>i</a:t>
            </a:r>
            <a:endParaRPr lang="en-IN" dirty="0" smtClean="0"/>
          </a:p>
          <a:p>
            <a:pPr lvl="0"/>
            <a:r>
              <a:rPr lang="en-IN" dirty="0" smtClean="0"/>
              <a:t>Consumer Electronics: e-zone</a:t>
            </a:r>
          </a:p>
          <a:p>
            <a:pPr lvl="0"/>
            <a:r>
              <a:rPr lang="en-IN" dirty="0" smtClean="0"/>
              <a:t>Shoes: Shoe Factory</a:t>
            </a:r>
          </a:p>
          <a:p>
            <a:pPr lvl="0"/>
            <a:r>
              <a:rPr lang="en-IN" dirty="0" smtClean="0"/>
              <a:t>Books, Music &amp; Gifts: Depot</a:t>
            </a:r>
          </a:p>
          <a:p>
            <a:pPr lvl="0"/>
            <a:r>
              <a:rPr lang="en-IN" dirty="0" smtClean="0"/>
              <a:t>Health &amp; Beauty Care: Star, </a:t>
            </a:r>
            <a:r>
              <a:rPr lang="en-IN" dirty="0" err="1" smtClean="0"/>
              <a:t>Sitara</a:t>
            </a:r>
            <a:endParaRPr lang="en-IN" dirty="0" smtClean="0"/>
          </a:p>
          <a:p>
            <a:pPr lvl="0"/>
            <a:r>
              <a:rPr lang="en-IN" dirty="0" smtClean="0"/>
              <a:t>E-tailing: Futurebazaar.com</a:t>
            </a:r>
          </a:p>
          <a:p>
            <a:pPr lvl="0"/>
            <a:r>
              <a:rPr lang="en-IN" dirty="0" smtClean="0"/>
              <a:t>Entertainment: Bowling Co.</a:t>
            </a:r>
          </a:p>
          <a:p>
            <a:endParaRPr lang="en-IN" dirty="0"/>
          </a:p>
        </p:txBody>
      </p:sp>
      <p:sp>
        <p:nvSpPr>
          <p:cNvPr id="1047556" name="Rectangle 4"/>
          <p:cNvSpPr>
            <a:spLocks noChangeArrowheads="1"/>
          </p:cNvSpPr>
          <p:nvPr/>
        </p:nvSpPr>
        <p:spPr bwMode="auto">
          <a:xfrm>
            <a:off x="364793" y="1355702"/>
            <a:ext cx="5753100" cy="358775"/>
          </a:xfrm>
          <a:prstGeom prst="rect">
            <a:avLst/>
          </a:prstGeom>
          <a:noFill/>
          <a:ln w="9525">
            <a:noFill/>
            <a:miter lim="800000"/>
            <a:headEnd/>
            <a:tailEnd/>
          </a:ln>
        </p:spPr>
        <p:txBody>
          <a:bodyPr lIns="0" tIns="0" rIns="0" bIns="0" anchor="ctr"/>
          <a:lstStyle/>
          <a:p>
            <a:pPr defTabSz="801688"/>
            <a:r>
              <a:rPr lang="de-DE" sz="2800" b="1" dirty="0" smtClean="0">
                <a:solidFill>
                  <a:schemeClr val="accent1"/>
                </a:solidFill>
              </a:rPr>
              <a:t>Pantaloon:	</a:t>
            </a:r>
            <a:endParaRPr lang="de-DE" sz="2800" b="1" dirty="0">
              <a:solidFill>
                <a:schemeClr val="accent1"/>
              </a:solidFill>
            </a:endParaRPr>
          </a:p>
        </p:txBody>
      </p:sp>
    </p:spTree>
  </p:cSld>
  <p:clrMapOvr>
    <a:masterClrMapping/>
  </p:clrMapOvr>
  <p:transition spd="med">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4000" dirty="0" smtClean="0"/>
              <a:t>Major Retailers in India</a:t>
            </a:r>
            <a:endParaRPr lang="de-DE" sz="4000" dirty="0"/>
          </a:p>
        </p:txBody>
      </p:sp>
      <p:pic>
        <p:nvPicPr>
          <p:cNvPr id="1145858" name="Picture 2" descr="C:\Users\KARAN\Desktop\New folder (2)\Economics\5558398951_cd726255a7.jpg"/>
          <p:cNvPicPr>
            <a:picLocks noChangeAspect="1" noChangeArrowheads="1"/>
          </p:cNvPicPr>
          <p:nvPr/>
        </p:nvPicPr>
        <p:blipFill>
          <a:blip r:embed="rId3" cstate="print"/>
          <a:srcRect/>
          <a:stretch>
            <a:fillRect/>
          </a:stretch>
        </p:blipFill>
        <p:spPr bwMode="auto">
          <a:xfrm>
            <a:off x="305913" y="1467180"/>
            <a:ext cx="4121563" cy="3091172"/>
          </a:xfrm>
          <a:prstGeom prst="rect">
            <a:avLst/>
          </a:prstGeom>
          <a:noFill/>
          <a:ln>
            <a:solidFill>
              <a:schemeClr val="tx1">
                <a:lumMod val="95000"/>
                <a:lumOff val="5000"/>
              </a:schemeClr>
            </a:solidFill>
          </a:ln>
        </p:spPr>
      </p:pic>
      <p:pic>
        <p:nvPicPr>
          <p:cNvPr id="1145859" name="Picture 3" descr="C:\Users\KARAN\Desktop\New folder (2)\Economics\Big-Bazaar-1.jpg"/>
          <p:cNvPicPr>
            <a:picLocks noChangeAspect="1" noChangeArrowheads="1"/>
          </p:cNvPicPr>
          <p:nvPr/>
        </p:nvPicPr>
        <p:blipFill>
          <a:blip r:embed="rId4" cstate="print"/>
          <a:srcRect/>
          <a:stretch>
            <a:fillRect/>
          </a:stretch>
        </p:blipFill>
        <p:spPr bwMode="auto">
          <a:xfrm>
            <a:off x="4681183" y="2606531"/>
            <a:ext cx="4176215" cy="3132161"/>
          </a:xfrm>
          <a:prstGeom prst="rect">
            <a:avLst/>
          </a:prstGeom>
          <a:noFill/>
          <a:ln>
            <a:solidFill>
              <a:schemeClr val="tx1">
                <a:lumMod val="95000"/>
                <a:lumOff val="5000"/>
              </a:schemeClr>
            </a:solidFill>
          </a:ln>
        </p:spPr>
      </p:pic>
    </p:spTree>
  </p:cSld>
  <p:clrMapOvr>
    <a:masterClrMapping/>
  </p:clrMapOvr>
  <p:transition spd="med">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4000" dirty="0" smtClean="0"/>
              <a:t>Major Retailers in India</a:t>
            </a:r>
            <a:endParaRPr lang="de-DE" sz="4000" dirty="0"/>
          </a:p>
        </p:txBody>
      </p:sp>
      <p:pic>
        <p:nvPicPr>
          <p:cNvPr id="1146882" name="Picture 2" descr="C:\Users\KARAN\Desktop\New folder (2)\Economics\gv63_large.jpg"/>
          <p:cNvPicPr>
            <a:picLocks noChangeAspect="1" noChangeArrowheads="1"/>
          </p:cNvPicPr>
          <p:nvPr/>
        </p:nvPicPr>
        <p:blipFill>
          <a:blip r:embed="rId3" cstate="print"/>
          <a:srcRect/>
          <a:stretch>
            <a:fillRect/>
          </a:stretch>
        </p:blipFill>
        <p:spPr bwMode="auto">
          <a:xfrm>
            <a:off x="263383" y="1301254"/>
            <a:ext cx="3612727" cy="4335272"/>
          </a:xfrm>
          <a:prstGeom prst="rect">
            <a:avLst/>
          </a:prstGeom>
          <a:noFill/>
          <a:ln>
            <a:solidFill>
              <a:schemeClr val="tx1">
                <a:lumMod val="95000"/>
                <a:lumOff val="5000"/>
              </a:schemeClr>
            </a:solidFill>
          </a:ln>
        </p:spPr>
      </p:pic>
      <p:pic>
        <p:nvPicPr>
          <p:cNvPr id="1146883" name="Picture 3" descr="C:\Users\KARAN\Desktop\New folder (2)\Economics\405732532_7a5e639b0e_z.jpg"/>
          <p:cNvPicPr>
            <a:picLocks noChangeAspect="1" noChangeArrowheads="1"/>
          </p:cNvPicPr>
          <p:nvPr/>
        </p:nvPicPr>
        <p:blipFill>
          <a:blip r:embed="rId4" cstate="print"/>
          <a:srcRect/>
          <a:stretch>
            <a:fillRect/>
          </a:stretch>
        </p:blipFill>
        <p:spPr bwMode="auto">
          <a:xfrm>
            <a:off x="4183359" y="3124200"/>
            <a:ext cx="4730761" cy="3429000"/>
          </a:xfrm>
          <a:prstGeom prst="rect">
            <a:avLst/>
          </a:prstGeom>
          <a:noFill/>
          <a:ln>
            <a:solidFill>
              <a:schemeClr val="tx1">
                <a:lumMod val="95000"/>
                <a:lumOff val="5000"/>
              </a:schemeClr>
            </a:solidFill>
          </a:ln>
        </p:spPr>
      </p:pic>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4000" dirty="0" smtClean="0"/>
              <a:t>Major Retailers in India</a:t>
            </a:r>
            <a:endParaRPr lang="de-DE" sz="4000" dirty="0"/>
          </a:p>
        </p:txBody>
      </p:sp>
      <p:pic>
        <p:nvPicPr>
          <p:cNvPr id="1147906" name="Picture 2" descr="C:\Users\KARAN\Desktop\New folder (2)\Economics\allen-solly-logo1-250x250.jpg"/>
          <p:cNvPicPr>
            <a:picLocks noChangeAspect="1" noChangeArrowheads="1"/>
          </p:cNvPicPr>
          <p:nvPr/>
        </p:nvPicPr>
        <p:blipFill>
          <a:blip r:embed="rId3" cstate="print"/>
          <a:srcRect/>
          <a:stretch>
            <a:fillRect/>
          </a:stretch>
        </p:blipFill>
        <p:spPr bwMode="auto">
          <a:xfrm>
            <a:off x="377161" y="1665786"/>
            <a:ext cx="2057400" cy="1855788"/>
          </a:xfrm>
          <a:prstGeom prst="rect">
            <a:avLst/>
          </a:prstGeom>
          <a:noFill/>
          <a:ln>
            <a:solidFill>
              <a:schemeClr val="tx1">
                <a:lumMod val="95000"/>
                <a:lumOff val="5000"/>
              </a:schemeClr>
            </a:solidFill>
          </a:ln>
        </p:spPr>
      </p:pic>
      <p:pic>
        <p:nvPicPr>
          <p:cNvPr id="1147907" name="Picture 3" descr="C:\Users\KARAN\Desktop\New folder (2)\Economics\Nuvo-PEngland.jpg"/>
          <p:cNvPicPr>
            <a:picLocks noChangeAspect="1" noChangeArrowheads="1"/>
          </p:cNvPicPr>
          <p:nvPr/>
        </p:nvPicPr>
        <p:blipFill>
          <a:blip r:embed="rId4" cstate="print"/>
          <a:srcRect/>
          <a:stretch>
            <a:fillRect/>
          </a:stretch>
        </p:blipFill>
        <p:spPr bwMode="auto">
          <a:xfrm>
            <a:off x="6891551" y="1528265"/>
            <a:ext cx="1803400" cy="2019300"/>
          </a:xfrm>
          <a:prstGeom prst="rect">
            <a:avLst/>
          </a:prstGeom>
          <a:noFill/>
          <a:ln>
            <a:solidFill>
              <a:schemeClr val="tx1">
                <a:lumMod val="95000"/>
                <a:lumOff val="5000"/>
              </a:schemeClr>
            </a:solidFill>
          </a:ln>
        </p:spPr>
      </p:pic>
      <p:pic>
        <p:nvPicPr>
          <p:cNvPr id="1147908" name="Picture 4" descr="C:\Users\KARAN\Desktop\New folder (2)\Economics\Van-Heusen.jpg"/>
          <p:cNvPicPr>
            <a:picLocks noChangeAspect="1" noChangeArrowheads="1"/>
          </p:cNvPicPr>
          <p:nvPr/>
        </p:nvPicPr>
        <p:blipFill>
          <a:blip r:embed="rId5" cstate="print"/>
          <a:srcRect/>
          <a:stretch>
            <a:fillRect/>
          </a:stretch>
        </p:blipFill>
        <p:spPr bwMode="auto">
          <a:xfrm>
            <a:off x="2665443" y="2647666"/>
            <a:ext cx="3873563" cy="2972960"/>
          </a:xfrm>
          <a:prstGeom prst="rect">
            <a:avLst/>
          </a:prstGeom>
          <a:noFill/>
          <a:ln>
            <a:solidFill>
              <a:schemeClr val="tx1">
                <a:lumMod val="95000"/>
                <a:lumOff val="5000"/>
              </a:schemeClr>
            </a:solidFill>
          </a:ln>
        </p:spPr>
      </p:pic>
    </p:spTree>
  </p:cSld>
  <p:clrMapOvr>
    <a:masterClrMapping/>
  </p:clrMapOvr>
  <p:transition spd="med">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4325" y="319016"/>
            <a:ext cx="8520113" cy="600075"/>
          </a:xfrm>
        </p:spPr>
        <p:txBody>
          <a:bodyPr/>
          <a:lstStyle/>
          <a:p>
            <a:r>
              <a:rPr lang="en-IN" dirty="0" smtClean="0"/>
              <a:t>Retail formats in India</a:t>
            </a:r>
            <a:endParaRPr lang="de-DE" dirty="0"/>
          </a:p>
        </p:txBody>
      </p:sp>
      <p:sp>
        <p:nvSpPr>
          <p:cNvPr id="1053701" name="Rectangle 5"/>
          <p:cNvSpPr>
            <a:spLocks noChangeArrowheads="1"/>
          </p:cNvSpPr>
          <p:nvPr/>
        </p:nvSpPr>
        <p:spPr bwMode="auto">
          <a:xfrm>
            <a:off x="4710113" y="1810390"/>
            <a:ext cx="4124325" cy="3214687"/>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IN" sz="2400" dirty="0" smtClean="0"/>
          </a:p>
          <a:p>
            <a:pPr marL="190500" indent="-190500" eaLnBrk="1" hangingPunct="1">
              <a:spcBef>
                <a:spcPct val="40000"/>
              </a:spcBef>
              <a:buClr>
                <a:schemeClr val="accent1"/>
              </a:buClr>
            </a:pPr>
            <a:r>
              <a:rPr lang="en-IN" sz="2400" dirty="0" smtClean="0"/>
              <a:t>  They are family owned business catering to small sections; they are individually handled retail outlets and have a personal touch.</a:t>
            </a:r>
            <a:endParaRPr lang="en-US" sz="2400"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en-IN" sz="2400" b="1" dirty="0" smtClean="0"/>
              <a:t>Mom-and-pop stores (</a:t>
            </a:r>
            <a:r>
              <a:rPr lang="en-IN" sz="2400" b="1" dirty="0" err="1" smtClean="0"/>
              <a:t>Kirana</a:t>
            </a:r>
            <a:r>
              <a:rPr lang="en-IN" sz="2400" b="1" dirty="0" smtClean="0"/>
              <a:t> store):</a:t>
            </a:r>
            <a:endParaRPr lang="de-DE" sz="2400" b="1" dirty="0">
              <a:solidFill>
                <a:schemeClr val="accent1"/>
              </a:solidFill>
            </a:endParaRPr>
          </a:p>
        </p:txBody>
      </p:sp>
      <p:pic>
        <p:nvPicPr>
          <p:cNvPr id="1083394" name="Picture 2" descr="C:\Users\KARAN\Desktop\New folder (2)\Economics\kirana-shop.jpg"/>
          <p:cNvPicPr>
            <a:picLocks noChangeAspect="1" noChangeArrowheads="1"/>
          </p:cNvPicPr>
          <p:nvPr/>
        </p:nvPicPr>
        <p:blipFill>
          <a:blip r:embed="rId4" cstate="print"/>
          <a:srcRect/>
          <a:stretch>
            <a:fillRect/>
          </a:stretch>
        </p:blipFill>
        <p:spPr bwMode="auto">
          <a:xfrm>
            <a:off x="202820" y="2047165"/>
            <a:ext cx="4463677" cy="3316405"/>
          </a:xfrm>
          <a:prstGeom prst="rect">
            <a:avLst/>
          </a:prstGeom>
          <a:noFill/>
          <a:ln>
            <a:solidFill>
              <a:schemeClr val="tx1">
                <a:lumMod val="95000"/>
                <a:lumOff val="5000"/>
              </a:schemeClr>
            </a:solidFill>
          </a:ln>
        </p:spPr>
      </p:pic>
    </p:spTree>
    <p:custDataLst>
      <p:tags r:id="rId1"/>
    </p:custDataLst>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4325" y="319016"/>
            <a:ext cx="8520113" cy="600075"/>
          </a:xfrm>
        </p:spPr>
        <p:txBody>
          <a:bodyPr/>
          <a:lstStyle/>
          <a:p>
            <a:r>
              <a:rPr lang="en-IN" dirty="0" smtClean="0"/>
              <a:t>Retail formats in India</a:t>
            </a:r>
            <a:endParaRPr lang="de-DE" dirty="0"/>
          </a:p>
        </p:txBody>
      </p:sp>
      <p:sp>
        <p:nvSpPr>
          <p:cNvPr id="1053701" name="Rectangle 5"/>
          <p:cNvSpPr>
            <a:spLocks noChangeArrowheads="1"/>
          </p:cNvSpPr>
          <p:nvPr/>
        </p:nvSpPr>
        <p:spPr bwMode="auto">
          <a:xfrm>
            <a:off x="4723761" y="2028754"/>
            <a:ext cx="4124325" cy="3214687"/>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buFont typeface="Wingdings" pitchFamily="2" charset="2"/>
              <a:buChar char="§"/>
            </a:pPr>
            <a:endParaRPr lang="en-IN" sz="2400" dirty="0" smtClean="0"/>
          </a:p>
          <a:p>
            <a:pPr marL="190500" indent="-190500" eaLnBrk="1" hangingPunct="1">
              <a:spcBef>
                <a:spcPct val="40000"/>
              </a:spcBef>
              <a:buClr>
                <a:schemeClr val="accent1"/>
              </a:buClr>
            </a:pPr>
            <a:r>
              <a:rPr lang="en-IN" sz="2600" dirty="0" smtClean="0"/>
              <a:t>  These are general retail merchandisers offering quality products and services.</a:t>
            </a:r>
            <a:endParaRPr lang="en-US" sz="2600"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en-IN" sz="2400" b="1" dirty="0" smtClean="0"/>
              <a:t>Departmental stores:</a:t>
            </a:r>
            <a:endParaRPr lang="de-DE" sz="2400" b="1" dirty="0">
              <a:solidFill>
                <a:schemeClr val="accent1"/>
              </a:solidFill>
            </a:endParaRPr>
          </a:p>
        </p:txBody>
      </p:sp>
      <p:pic>
        <p:nvPicPr>
          <p:cNvPr id="1081345" name="Picture 1" descr="C:\Users\KARAN\Desktop\New folder (2)\Economics\dsc_0036.jpg"/>
          <p:cNvPicPr>
            <a:picLocks noChangeAspect="1" noChangeArrowheads="1"/>
          </p:cNvPicPr>
          <p:nvPr/>
        </p:nvPicPr>
        <p:blipFill>
          <a:blip r:embed="rId4" cstate="print"/>
          <a:srcRect/>
          <a:stretch>
            <a:fillRect/>
          </a:stretch>
        </p:blipFill>
        <p:spPr bwMode="auto">
          <a:xfrm>
            <a:off x="244920" y="2060812"/>
            <a:ext cx="4536464" cy="3037124"/>
          </a:xfrm>
          <a:prstGeom prst="rect">
            <a:avLst/>
          </a:prstGeom>
          <a:noFill/>
          <a:ln>
            <a:solidFill>
              <a:schemeClr val="tx1">
                <a:lumMod val="95000"/>
                <a:lumOff val="5000"/>
              </a:schemeClr>
            </a:solidFill>
          </a:ln>
        </p:spPr>
      </p:pic>
    </p:spTree>
    <p:custDataLst>
      <p:tags r:id="rId1"/>
    </p:custDataLst>
  </p:cSld>
  <p:clrMapOvr>
    <a:masterClrMapping/>
  </p:clrMapOvr>
  <p:transition spd="med">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4325" y="319016"/>
            <a:ext cx="8520113" cy="600075"/>
          </a:xfrm>
        </p:spPr>
        <p:txBody>
          <a:bodyPr/>
          <a:lstStyle/>
          <a:p>
            <a:r>
              <a:rPr lang="en-IN" dirty="0" smtClean="0"/>
              <a:t>Retail formats in India</a:t>
            </a:r>
            <a:endParaRPr lang="de-DE" dirty="0"/>
          </a:p>
        </p:txBody>
      </p:sp>
      <p:sp>
        <p:nvSpPr>
          <p:cNvPr id="1053701" name="Rectangle 5"/>
          <p:cNvSpPr>
            <a:spLocks noChangeArrowheads="1"/>
          </p:cNvSpPr>
          <p:nvPr/>
        </p:nvSpPr>
        <p:spPr bwMode="auto">
          <a:xfrm>
            <a:off x="4723761" y="2028754"/>
            <a:ext cx="4124325" cy="3214687"/>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pPr>
            <a:r>
              <a:rPr lang="en-IN" sz="2400" dirty="0" smtClean="0"/>
              <a:t>  </a:t>
            </a:r>
            <a:r>
              <a:rPr lang="en-IN" sz="2600" dirty="0" smtClean="0"/>
              <a:t>T</a:t>
            </a:r>
            <a:r>
              <a:rPr lang="en-IN" sz="2800" dirty="0" smtClean="0"/>
              <a:t>he biggest form of retail in India, malls offers customers a mix of all types of products and services including entertainment and food under a single roof.</a:t>
            </a:r>
            <a:endParaRPr lang="en-US" sz="2600"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en-IN" sz="2400" b="1" dirty="0" smtClean="0"/>
              <a:t>Shopping malls:</a:t>
            </a:r>
            <a:endParaRPr lang="de-DE" sz="2400" b="1" dirty="0">
              <a:solidFill>
                <a:schemeClr val="accent1"/>
              </a:solidFill>
            </a:endParaRPr>
          </a:p>
        </p:txBody>
      </p:sp>
      <p:pic>
        <p:nvPicPr>
          <p:cNvPr id="1079297" name="Picture 1" descr="C:\Users\KARAN\Desktop\New folder (2)\Economics\Pentagon_city_mall.jpg"/>
          <p:cNvPicPr>
            <a:picLocks noChangeAspect="1" noChangeArrowheads="1"/>
          </p:cNvPicPr>
          <p:nvPr/>
        </p:nvPicPr>
        <p:blipFill>
          <a:blip r:embed="rId4" cstate="print"/>
          <a:srcRect/>
          <a:stretch>
            <a:fillRect/>
          </a:stretch>
        </p:blipFill>
        <p:spPr bwMode="auto">
          <a:xfrm>
            <a:off x="191069" y="2156347"/>
            <a:ext cx="4517409" cy="3388057"/>
          </a:xfrm>
          <a:prstGeom prst="rect">
            <a:avLst/>
          </a:prstGeom>
          <a:noFill/>
          <a:ln>
            <a:solidFill>
              <a:schemeClr val="tx1">
                <a:lumMod val="95000"/>
                <a:lumOff val="5000"/>
              </a:schemeClr>
            </a:solidFill>
          </a:ln>
        </p:spPr>
      </p:pic>
    </p:spTree>
    <p:custDataLst>
      <p:tags r:id="rId1"/>
    </p:custDataLst>
  </p:cSld>
  <p:clrMapOvr>
    <a:masterClrMapping/>
  </p:clrMapOvr>
  <p:transition spd="med">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atin typeface="Times New Roman" pitchFamily="18" charset="0"/>
                <a:cs typeface="Times New Roman" pitchFamily="18" charset="0"/>
              </a:rPr>
              <a:t>CONTENTS:</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a:xfrm>
            <a:off x="838200" y="1524000"/>
            <a:ext cx="7705725" cy="4895850"/>
          </a:xfrm>
        </p:spPr>
        <p:txBody>
          <a:bodyPr>
            <a:noAutofit/>
          </a:bodyPr>
          <a:lstStyle/>
          <a:p>
            <a:r>
              <a:rPr lang="en-US" sz="2800" dirty="0" smtClean="0">
                <a:latin typeface="Times New Roman" pitchFamily="18" charset="0"/>
                <a:cs typeface="Times New Roman" pitchFamily="18" charset="0"/>
              </a:rPr>
              <a:t>WHAT IS FDI?</a:t>
            </a:r>
          </a:p>
          <a:p>
            <a:r>
              <a:rPr lang="en-US" sz="2800" dirty="0" smtClean="0">
                <a:latin typeface="Times New Roman" pitchFamily="18" charset="0"/>
                <a:cs typeface="Times New Roman" pitchFamily="18" charset="0"/>
              </a:rPr>
              <a:t>WHY COUNTRIES SEEK FDI?</a:t>
            </a:r>
          </a:p>
          <a:p>
            <a:r>
              <a:rPr lang="en-US" sz="2800" dirty="0" smtClean="0">
                <a:latin typeface="Times New Roman" pitchFamily="18" charset="0"/>
                <a:cs typeface="Times New Roman" pitchFamily="18" charset="0"/>
              </a:rPr>
              <a:t>GLOBAL RETAILING SCENARIO</a:t>
            </a:r>
          </a:p>
          <a:p>
            <a:r>
              <a:rPr lang="en-US" sz="2800" dirty="0" smtClean="0">
                <a:latin typeface="Times New Roman" pitchFamily="18" charset="0"/>
                <a:cs typeface="Times New Roman" pitchFamily="18" charset="0"/>
              </a:rPr>
              <a:t>FDI IN INDIAN RETAIL INDUSTRY</a:t>
            </a:r>
          </a:p>
          <a:p>
            <a:r>
              <a:rPr lang="en-US" sz="2800" dirty="0" smtClean="0">
                <a:latin typeface="Times New Roman" pitchFamily="18" charset="0"/>
                <a:cs typeface="Times New Roman" pitchFamily="18" charset="0"/>
              </a:rPr>
              <a:t>ADVANTAGES &amp; DISADVANTAGES</a:t>
            </a:r>
          </a:p>
          <a:p>
            <a:r>
              <a:rPr lang="en-US" sz="2800" dirty="0" smtClean="0">
                <a:latin typeface="Times New Roman" pitchFamily="18" charset="0"/>
                <a:cs typeface="Times New Roman" pitchFamily="18" charset="0"/>
              </a:rPr>
              <a:t>CONCLUSION </a:t>
            </a:r>
            <a:endParaRPr lang="en-US" sz="2800" dirty="0">
              <a:latin typeface="Times New Roman" pitchFamily="18" charset="0"/>
              <a:cs typeface="Times New Roman" pitchFamily="18" charset="0"/>
            </a:endParaRPr>
          </a:p>
        </p:txBody>
      </p:sp>
      <p:pic>
        <p:nvPicPr>
          <p:cNvPr id="2050" name="Picture 2" descr="C:\Users\ravi teja\Desktop\New folder\Cap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000" y="0"/>
            <a:ext cx="2428430"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24411"/>
      </p:ext>
    </p:extLst>
  </p:cSld>
  <p:clrMapOvr>
    <a:masterClrMapping/>
  </p:clrMapOvr>
  <p:transition spd="med">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4325" y="319016"/>
            <a:ext cx="8520113" cy="600075"/>
          </a:xfrm>
        </p:spPr>
        <p:txBody>
          <a:bodyPr/>
          <a:lstStyle/>
          <a:p>
            <a:r>
              <a:rPr lang="en-IN" dirty="0" smtClean="0"/>
              <a:t>Retail formats in India</a:t>
            </a:r>
            <a:endParaRPr lang="de-DE" dirty="0"/>
          </a:p>
        </p:txBody>
      </p:sp>
      <p:sp>
        <p:nvSpPr>
          <p:cNvPr id="1053701" name="Rectangle 5"/>
          <p:cNvSpPr>
            <a:spLocks noChangeArrowheads="1"/>
          </p:cNvSpPr>
          <p:nvPr/>
        </p:nvSpPr>
        <p:spPr bwMode="auto">
          <a:xfrm>
            <a:off x="4655522" y="2329006"/>
            <a:ext cx="4124325" cy="3214687"/>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pPr>
            <a:r>
              <a:rPr lang="en-IN" sz="2800" dirty="0" smtClean="0"/>
              <a:t>   Are retailers providing online buying and selling of products and services.</a:t>
            </a:r>
            <a:endParaRPr lang="en-US" sz="2800"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en-IN" sz="2800" b="1" dirty="0" smtClean="0"/>
              <a:t>E-traders:</a:t>
            </a:r>
            <a:endParaRPr lang="de-DE" sz="2800" b="1" dirty="0">
              <a:solidFill>
                <a:schemeClr val="accent1"/>
              </a:solidFill>
            </a:endParaRPr>
          </a:p>
        </p:txBody>
      </p:sp>
      <p:pic>
        <p:nvPicPr>
          <p:cNvPr id="1077249" name="Picture 1" descr="C:\Users\KARAN\Desktop\New folder (2)\Economics\ebay-logo1.jpg"/>
          <p:cNvPicPr>
            <a:picLocks noChangeAspect="1" noChangeArrowheads="1"/>
          </p:cNvPicPr>
          <p:nvPr/>
        </p:nvPicPr>
        <p:blipFill>
          <a:blip r:embed="rId4" cstate="print"/>
          <a:srcRect/>
          <a:stretch>
            <a:fillRect/>
          </a:stretch>
        </p:blipFill>
        <p:spPr bwMode="auto">
          <a:xfrm>
            <a:off x="313898" y="2073394"/>
            <a:ext cx="4380931" cy="2921687"/>
          </a:xfrm>
          <a:prstGeom prst="rect">
            <a:avLst/>
          </a:prstGeom>
          <a:noFill/>
          <a:ln>
            <a:solidFill>
              <a:schemeClr val="tx1">
                <a:lumMod val="95000"/>
                <a:lumOff val="5000"/>
              </a:schemeClr>
            </a:solidFill>
          </a:ln>
        </p:spPr>
      </p:pic>
      <p:sp>
        <p:nvSpPr>
          <p:cNvPr id="6" name="TextBox 5"/>
          <p:cNvSpPr txBox="1"/>
          <p:nvPr/>
        </p:nvSpPr>
        <p:spPr>
          <a:xfrm>
            <a:off x="2514600" y="5791200"/>
            <a:ext cx="3042821" cy="461665"/>
          </a:xfrm>
          <a:prstGeom prst="rect">
            <a:avLst/>
          </a:prstGeom>
          <a:noFill/>
        </p:spPr>
        <p:txBody>
          <a:bodyPr wrap="none" rtlCol="0">
            <a:spAutoFit/>
          </a:bodyPr>
          <a:lstStyle/>
          <a:p>
            <a:r>
              <a:rPr lang="en-US" b="1" dirty="0" smtClean="0">
                <a:latin typeface="Comic Sans MS" pitchFamily="66" charset="0"/>
              </a:rPr>
              <a:t>            </a:t>
            </a:r>
            <a:r>
              <a:rPr lang="en-US" sz="2400" b="1" dirty="0" smtClean="0">
                <a:latin typeface="Comic Sans MS" pitchFamily="66" charset="0"/>
              </a:rPr>
              <a:t>YES........</a:t>
            </a:r>
            <a:endParaRPr lang="en-US" sz="2400" b="1" dirty="0">
              <a:latin typeface="Comic Sans MS" pitchFamily="66" charset="0"/>
            </a:endParaRPr>
          </a:p>
        </p:txBody>
      </p:sp>
    </p:spTree>
    <p:custDataLst>
      <p:tags r:id="rId1"/>
    </p:custData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4325" y="319016"/>
            <a:ext cx="8520113" cy="600075"/>
          </a:xfrm>
        </p:spPr>
        <p:txBody>
          <a:bodyPr/>
          <a:lstStyle/>
          <a:p>
            <a:r>
              <a:rPr lang="en-IN" dirty="0" smtClean="0"/>
              <a:t>Retail formats in India</a:t>
            </a:r>
            <a:endParaRPr lang="de-DE" dirty="0"/>
          </a:p>
        </p:txBody>
      </p:sp>
      <p:sp>
        <p:nvSpPr>
          <p:cNvPr id="1053701" name="Rectangle 5"/>
          <p:cNvSpPr>
            <a:spLocks noChangeArrowheads="1"/>
          </p:cNvSpPr>
          <p:nvPr/>
        </p:nvSpPr>
        <p:spPr bwMode="auto">
          <a:xfrm>
            <a:off x="4655522" y="2424541"/>
            <a:ext cx="4124325" cy="3214687"/>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pPr>
            <a:r>
              <a:rPr lang="en-IN" sz="2800" dirty="0" smtClean="0"/>
              <a:t>  These are factory outlets that give discount on the MRP.</a:t>
            </a:r>
            <a:endParaRPr lang="en-US" sz="2800"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en-IN" sz="2800" b="1" dirty="0" smtClean="0"/>
              <a:t>Discount stores:</a:t>
            </a:r>
            <a:endParaRPr lang="de-DE" sz="2800" b="1" dirty="0">
              <a:solidFill>
                <a:schemeClr val="accent1"/>
              </a:solidFill>
            </a:endParaRPr>
          </a:p>
        </p:txBody>
      </p:sp>
      <p:pic>
        <p:nvPicPr>
          <p:cNvPr id="1075201" name="Picture 1" descr="C:\Users\KARAN\Desktop\New folder (2)\Economics\download.jpg"/>
          <p:cNvPicPr>
            <a:picLocks noChangeAspect="1" noChangeArrowheads="1"/>
          </p:cNvPicPr>
          <p:nvPr/>
        </p:nvPicPr>
        <p:blipFill>
          <a:blip r:embed="rId4" cstate="print"/>
          <a:srcRect/>
          <a:stretch>
            <a:fillRect/>
          </a:stretch>
        </p:blipFill>
        <p:spPr bwMode="auto">
          <a:xfrm>
            <a:off x="390526" y="2160326"/>
            <a:ext cx="4094291" cy="3066766"/>
          </a:xfrm>
          <a:prstGeom prst="rect">
            <a:avLst/>
          </a:prstGeom>
          <a:noFill/>
          <a:ln>
            <a:solidFill>
              <a:schemeClr val="tx1">
                <a:lumMod val="95000"/>
                <a:lumOff val="5000"/>
              </a:schemeClr>
            </a:solidFill>
          </a:ln>
        </p:spPr>
      </p:pic>
    </p:spTree>
    <p:custDataLst>
      <p:tags r:id="rId1"/>
    </p:custDataLst>
  </p:cSld>
  <p:clrMapOvr>
    <a:masterClrMapping/>
  </p:clrMapOvr>
  <p:transition spd="med">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4325" y="319016"/>
            <a:ext cx="8520113" cy="600075"/>
          </a:xfrm>
        </p:spPr>
        <p:txBody>
          <a:bodyPr/>
          <a:lstStyle/>
          <a:p>
            <a:r>
              <a:rPr lang="en-IN" dirty="0" smtClean="0"/>
              <a:t>Retail formats in India</a:t>
            </a:r>
            <a:endParaRPr lang="de-DE" dirty="0"/>
          </a:p>
        </p:txBody>
      </p:sp>
      <p:sp>
        <p:nvSpPr>
          <p:cNvPr id="1053701" name="Rectangle 5"/>
          <p:cNvSpPr>
            <a:spLocks noChangeArrowheads="1"/>
          </p:cNvSpPr>
          <p:nvPr/>
        </p:nvSpPr>
        <p:spPr bwMode="auto">
          <a:xfrm>
            <a:off x="4628227" y="2137938"/>
            <a:ext cx="4124325" cy="3214687"/>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pPr>
            <a:r>
              <a:rPr lang="en-IN" sz="2800" dirty="0" smtClean="0"/>
              <a:t>  It is a relatively new entry, in the retail sector. Here beverages, snacks and other small items can be bought via vending machine.</a:t>
            </a:r>
            <a:endParaRPr lang="en-US" sz="2800"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en-IN" sz="2800" b="1" dirty="0" smtClean="0"/>
              <a:t>Vending:</a:t>
            </a:r>
            <a:endParaRPr lang="de-DE" sz="2800" b="1" dirty="0">
              <a:solidFill>
                <a:schemeClr val="accent1"/>
              </a:solidFill>
            </a:endParaRPr>
          </a:p>
        </p:txBody>
      </p:sp>
      <p:pic>
        <p:nvPicPr>
          <p:cNvPr id="1073153" name="Picture 1" descr="C:\Users\KARAN\Desktop\New folder (2)\Economics\tumblr_kr7ho94WQd1qzpxv2o1_400.jpg"/>
          <p:cNvPicPr>
            <a:picLocks noChangeAspect="1" noChangeArrowheads="1"/>
          </p:cNvPicPr>
          <p:nvPr/>
        </p:nvPicPr>
        <p:blipFill>
          <a:blip r:embed="rId4" cstate="print"/>
          <a:srcRect/>
          <a:stretch>
            <a:fillRect/>
          </a:stretch>
        </p:blipFill>
        <p:spPr bwMode="auto">
          <a:xfrm>
            <a:off x="452152" y="2052022"/>
            <a:ext cx="3810847" cy="3734629"/>
          </a:xfrm>
          <a:prstGeom prst="rect">
            <a:avLst/>
          </a:prstGeom>
          <a:noFill/>
          <a:ln>
            <a:solidFill>
              <a:schemeClr val="tx1">
                <a:lumMod val="95000"/>
                <a:lumOff val="5000"/>
              </a:schemeClr>
            </a:solidFill>
          </a:ln>
        </p:spPr>
      </p:pic>
    </p:spTree>
    <p:custDataLst>
      <p:tags r:id="rId1"/>
    </p:custDataLst>
  </p:cSld>
  <p:clrMapOvr>
    <a:masterClrMapping/>
  </p:clrMapOvr>
  <p:transition spd="med">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4325" y="319016"/>
            <a:ext cx="8520113" cy="600075"/>
          </a:xfrm>
        </p:spPr>
        <p:txBody>
          <a:bodyPr/>
          <a:lstStyle/>
          <a:p>
            <a:r>
              <a:rPr lang="en-IN" dirty="0" smtClean="0"/>
              <a:t>Retail formats in India</a:t>
            </a:r>
            <a:endParaRPr lang="de-DE" dirty="0"/>
          </a:p>
        </p:txBody>
      </p:sp>
      <p:sp>
        <p:nvSpPr>
          <p:cNvPr id="1053701" name="Rectangle 5"/>
          <p:cNvSpPr>
            <a:spLocks noChangeArrowheads="1"/>
          </p:cNvSpPr>
          <p:nvPr/>
        </p:nvSpPr>
        <p:spPr bwMode="auto">
          <a:xfrm>
            <a:off x="4628227" y="2137938"/>
            <a:ext cx="4124325" cy="3214687"/>
          </a:xfrm>
          <a:prstGeom prst="rect">
            <a:avLst/>
          </a:prstGeom>
          <a:noFill/>
          <a:ln w="9525">
            <a:noFill/>
            <a:miter lim="800000"/>
            <a:headEnd/>
            <a:tailEnd/>
          </a:ln>
          <a:effectLst/>
        </p:spPr>
        <p:txBody>
          <a:bodyPr lIns="0" rIns="0"/>
          <a:lstStyle/>
          <a:p>
            <a:pPr marL="190500" indent="-190500" eaLnBrk="1" hangingPunct="1">
              <a:spcBef>
                <a:spcPct val="40000"/>
              </a:spcBef>
              <a:buClr>
                <a:schemeClr val="accent1"/>
              </a:buClr>
            </a:pPr>
            <a:r>
              <a:rPr lang="en-IN" sz="2400" dirty="0" smtClean="0"/>
              <a:t>  These are retail chains dealing in specific categories and provide deep assortment. Mumbai's Crossword Book Store and RPG's Music World are a couple of examples.</a:t>
            </a:r>
            <a:endParaRPr lang="en-US" sz="2400" dirty="0"/>
          </a:p>
        </p:txBody>
      </p:sp>
      <p:sp>
        <p:nvSpPr>
          <p:cNvPr id="1053704" name="Rectangle 8"/>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en-IN" sz="2800" b="1" dirty="0" smtClean="0"/>
              <a:t>Specialty stores:</a:t>
            </a:r>
            <a:endParaRPr lang="de-DE" sz="2800" b="1" dirty="0">
              <a:solidFill>
                <a:schemeClr val="accent1"/>
              </a:solidFill>
            </a:endParaRPr>
          </a:p>
        </p:txBody>
      </p:sp>
      <p:pic>
        <p:nvPicPr>
          <p:cNvPr id="1069057" name="Picture 1" descr="C:\Users\KARAN\Desktop\New folder (2)\Economics\Crossword-Entrance.jpg"/>
          <p:cNvPicPr>
            <a:picLocks noChangeAspect="1" noChangeArrowheads="1"/>
          </p:cNvPicPr>
          <p:nvPr/>
        </p:nvPicPr>
        <p:blipFill>
          <a:blip r:embed="rId4" cstate="print"/>
          <a:srcRect/>
          <a:stretch>
            <a:fillRect/>
          </a:stretch>
        </p:blipFill>
        <p:spPr bwMode="auto">
          <a:xfrm>
            <a:off x="241418" y="2196459"/>
            <a:ext cx="4452446" cy="2962394"/>
          </a:xfrm>
          <a:prstGeom prst="rect">
            <a:avLst/>
          </a:prstGeom>
          <a:noFill/>
          <a:ln>
            <a:solidFill>
              <a:schemeClr val="tx1">
                <a:lumMod val="95000"/>
                <a:lumOff val="5000"/>
              </a:schemeClr>
            </a:solidFill>
          </a:ln>
        </p:spPr>
      </p:pic>
    </p:spTree>
    <p:custDataLst>
      <p:tags r:id="rId1"/>
    </p:custDataLst>
  </p:cSld>
  <p:clrMapOvr>
    <a:masterClrMapping/>
  </p:clrMapOvr>
  <p:transition spd="med">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0"/>
            <a:ext cx="8520113" cy="1143000"/>
          </a:xfrm>
        </p:spPr>
        <p:txBody>
          <a:bodyPr/>
          <a:lstStyle/>
          <a:p>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Differences in single brand retail and multi brand retail:</a:t>
            </a:r>
            <a:endParaRPr lang="en-IN" sz="2800" dirty="0"/>
          </a:p>
        </p:txBody>
      </p:sp>
      <p:sp>
        <p:nvSpPr>
          <p:cNvPr id="1047562" name="Rectangle 10"/>
          <p:cNvSpPr>
            <a:spLocks noGrp="1" noChangeArrowheads="1"/>
          </p:cNvSpPr>
          <p:nvPr>
            <p:ph idx="1"/>
          </p:nvPr>
        </p:nvSpPr>
        <p:spPr>
          <a:xfrm>
            <a:off x="291792" y="2237902"/>
            <a:ext cx="8515350" cy="4029075"/>
          </a:xfrm>
        </p:spPr>
        <p:txBody>
          <a:bodyPr/>
          <a:lstStyle/>
          <a:p>
            <a:pPr>
              <a:buNone/>
            </a:pPr>
            <a:r>
              <a:rPr lang="en-IN" sz="2400" dirty="0" smtClean="0"/>
              <a:t>        </a:t>
            </a:r>
            <a:r>
              <a:rPr lang="en-IN" sz="1600" dirty="0" smtClean="0"/>
              <a:t>Nike Company opens outlets in Ahmadabad, Bangalore, Delhi and Mumbai selling nothing but Nike Shoes, Nike wrist-watches and Nike t-shirts only.</a:t>
            </a:r>
          </a:p>
          <a:p>
            <a:r>
              <a:rPr lang="en-IN" sz="1600" dirty="0" smtClean="0"/>
              <a:t>This is single brand retail.</a:t>
            </a:r>
          </a:p>
          <a:p>
            <a:r>
              <a:rPr lang="en-IN" sz="1600" dirty="0" smtClean="0"/>
              <a:t>FDI in Single-Brand Retailing was permitted in 2006, to the extent of 51%.</a:t>
            </a:r>
          </a:p>
          <a:p>
            <a:r>
              <a:rPr lang="en-IN" sz="1600" dirty="0" smtClean="0"/>
              <a:t>These were mostly outlets for sportswear, luxury goods, apparel, fashion clothing, jewellery, hand bags, life-style products.</a:t>
            </a:r>
          </a:p>
          <a:p>
            <a:pPr>
              <a:buNone/>
            </a:pPr>
            <a:endParaRPr lang="de-DE" sz="1600" dirty="0" smtClean="0"/>
          </a:p>
          <a:p>
            <a:pPr>
              <a:buNone/>
            </a:pPr>
            <a:r>
              <a:rPr lang="de-DE" sz="1600" dirty="0" smtClean="0"/>
              <a:t>           </a:t>
            </a:r>
            <a:r>
              <a:rPr lang="en-IN" sz="1600" dirty="0" smtClean="0"/>
              <a:t>But neither the Political parties nor Local </a:t>
            </a:r>
            <a:r>
              <a:rPr lang="en-IN" sz="1600" dirty="0" err="1" smtClean="0"/>
              <a:t>Kiranawala</a:t>
            </a:r>
            <a:r>
              <a:rPr lang="en-IN" sz="1600" dirty="0" smtClean="0"/>
              <a:t> raised any voice against this, why?</a:t>
            </a:r>
          </a:p>
          <a:p>
            <a:pPr>
              <a:buNone/>
            </a:pPr>
            <a:r>
              <a:rPr lang="de-DE" sz="1600" dirty="0" smtClean="0"/>
              <a:t>           </a:t>
            </a:r>
            <a:r>
              <a:rPr lang="en-IN" sz="1600" dirty="0" smtClean="0"/>
              <a:t>Because these are ‘high-end’ luxury items for brand</a:t>
            </a:r>
            <a:br>
              <a:rPr lang="en-IN" sz="1600" dirty="0" smtClean="0"/>
            </a:br>
            <a:r>
              <a:rPr lang="en-IN" sz="1600" dirty="0" smtClean="0"/>
              <a:t>conscious upper middle class and rich class people. It doesn’t hurt population at large. It was not like people would stop purchasing from local garment store to get Nike or Adidas.</a:t>
            </a:r>
            <a:endParaRPr lang="de-DE" sz="1600" dirty="0" smtClean="0"/>
          </a:p>
          <a:p>
            <a:pPr>
              <a:buNone/>
            </a:pPr>
            <a:endParaRPr lang="de-DE" sz="1600" dirty="0"/>
          </a:p>
        </p:txBody>
      </p:sp>
      <p:sp>
        <p:nvSpPr>
          <p:cNvPr id="1047556" name="Rectangle 4"/>
          <p:cNvSpPr>
            <a:spLocks noChangeArrowheads="1"/>
          </p:cNvSpPr>
          <p:nvPr/>
        </p:nvSpPr>
        <p:spPr bwMode="auto">
          <a:xfrm>
            <a:off x="337496" y="1355701"/>
            <a:ext cx="6444303" cy="358775"/>
          </a:xfrm>
          <a:prstGeom prst="rect">
            <a:avLst/>
          </a:prstGeom>
          <a:noFill/>
          <a:ln w="9525">
            <a:noFill/>
            <a:miter lim="800000"/>
            <a:headEnd/>
            <a:tailEnd/>
          </a:ln>
        </p:spPr>
        <p:txBody>
          <a:bodyPr lIns="0" tIns="0" rIns="0" bIns="0" anchor="ctr"/>
          <a:lstStyle/>
          <a:p>
            <a:pPr defTabSz="801688"/>
            <a:r>
              <a:rPr lang="de-DE" sz="2800" b="1" dirty="0" smtClean="0">
                <a:solidFill>
                  <a:schemeClr val="accent1"/>
                </a:solidFill>
              </a:rPr>
              <a:t>                     </a:t>
            </a:r>
            <a:r>
              <a:rPr lang="de-DE" sz="2800" b="1" dirty="0" smtClean="0">
                <a:solidFill>
                  <a:srgbClr val="7030A0"/>
                </a:solidFill>
              </a:rPr>
              <a:t>Single Brand Retail:</a:t>
            </a:r>
            <a:endParaRPr lang="de-DE" sz="2800" b="1" dirty="0">
              <a:solidFill>
                <a:srgbClr val="7030A0"/>
              </a:solidFill>
            </a:endParaRPr>
          </a:p>
        </p:txBody>
      </p:sp>
    </p:spTree>
  </p:cSld>
  <p:clrMapOvr>
    <a:masterClrMapping/>
  </p:clrMapOvr>
  <p:transition spd="med">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0"/>
            <a:ext cx="8520113" cy="990600"/>
          </a:xfrm>
        </p:spPr>
        <p:txBody>
          <a:bodyPr/>
          <a:lstStyle/>
          <a:p>
            <a:r>
              <a:rPr lang="en-IN" sz="2800" dirty="0" smtClean="0"/>
              <a:t/>
            </a:r>
            <a:br>
              <a:rPr lang="en-IN" sz="2800" dirty="0" smtClean="0"/>
            </a:br>
            <a:r>
              <a:rPr lang="en-IN" sz="2800" dirty="0" smtClean="0"/>
              <a:t>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r>
              <a:rPr lang="en-IN" sz="2800" dirty="0" smtClean="0"/>
              <a:t/>
            </a:r>
            <a:br>
              <a:rPr lang="en-IN" sz="2800" dirty="0" smtClean="0"/>
            </a:br>
            <a:endParaRPr lang="en-IN" sz="2800" dirty="0"/>
          </a:p>
        </p:txBody>
      </p:sp>
      <p:sp>
        <p:nvSpPr>
          <p:cNvPr id="1047562" name="Rectangle 10"/>
          <p:cNvSpPr>
            <a:spLocks noGrp="1" noChangeArrowheads="1"/>
          </p:cNvSpPr>
          <p:nvPr>
            <p:ph idx="1"/>
          </p:nvPr>
        </p:nvSpPr>
        <p:spPr>
          <a:xfrm>
            <a:off x="291792" y="2237902"/>
            <a:ext cx="8515350" cy="4029075"/>
          </a:xfrm>
        </p:spPr>
        <p:txBody>
          <a:bodyPr/>
          <a:lstStyle/>
          <a:p>
            <a:r>
              <a:rPr lang="en-IN" sz="2400" dirty="0" smtClean="0"/>
              <a:t>Big Bazaar opens mall in above cities: selling t-shirts of multiple-brands such as Reebok, Nike, Adidas, Allen </a:t>
            </a:r>
            <a:r>
              <a:rPr lang="en-IN" sz="2400" dirty="0" err="1" smtClean="0"/>
              <a:t>Solley</a:t>
            </a:r>
            <a:r>
              <a:rPr lang="en-IN" sz="2400" dirty="0" smtClean="0"/>
              <a:t>, Van </a:t>
            </a:r>
            <a:r>
              <a:rPr lang="en-IN" sz="2400" dirty="0" err="1" smtClean="0"/>
              <a:t>Huesen</a:t>
            </a:r>
            <a:r>
              <a:rPr lang="en-IN" sz="2400" dirty="0" smtClean="0"/>
              <a:t>, Peter England etc.</a:t>
            </a:r>
            <a:br>
              <a:rPr lang="en-IN" sz="2400" dirty="0" smtClean="0"/>
            </a:br>
            <a:r>
              <a:rPr lang="en-IN" sz="2400" dirty="0" smtClean="0"/>
              <a:t>+and+ they also sell unbranded t-shirts </a:t>
            </a:r>
            <a:r>
              <a:rPr lang="en-IN" sz="2400" i="1" dirty="0" smtClean="0"/>
              <a:t>(you know those buy one get three t-shirts free from unknown companies.)</a:t>
            </a:r>
          </a:p>
          <a:p>
            <a:r>
              <a:rPr lang="en-IN" sz="2400" dirty="0" smtClean="0"/>
              <a:t>So this is multi-brand retail: when an outlet sells a product (</a:t>
            </a:r>
            <a:r>
              <a:rPr lang="en-IN" sz="2400" dirty="0" err="1" smtClean="0"/>
              <a:t>tshirt</a:t>
            </a:r>
            <a:r>
              <a:rPr lang="en-IN" sz="2400" dirty="0" smtClean="0"/>
              <a:t>, tie, shoes anything) of more than one brand.</a:t>
            </a:r>
            <a:endParaRPr lang="de-DE" sz="2400" dirty="0"/>
          </a:p>
        </p:txBody>
      </p:sp>
      <p:sp>
        <p:nvSpPr>
          <p:cNvPr id="1047556" name="Rectangle 4"/>
          <p:cNvSpPr>
            <a:spLocks noChangeArrowheads="1"/>
          </p:cNvSpPr>
          <p:nvPr/>
        </p:nvSpPr>
        <p:spPr bwMode="auto">
          <a:xfrm>
            <a:off x="419384" y="1355701"/>
            <a:ext cx="5753100" cy="358775"/>
          </a:xfrm>
          <a:prstGeom prst="rect">
            <a:avLst/>
          </a:prstGeom>
          <a:noFill/>
          <a:ln w="9525">
            <a:noFill/>
            <a:miter lim="800000"/>
            <a:headEnd/>
            <a:tailEnd/>
          </a:ln>
        </p:spPr>
        <p:txBody>
          <a:bodyPr lIns="0" tIns="0" rIns="0" bIns="0" anchor="ctr"/>
          <a:lstStyle/>
          <a:p>
            <a:pPr defTabSz="801688"/>
            <a:r>
              <a:rPr lang="de-DE" sz="2800" b="1" dirty="0" smtClean="0">
                <a:solidFill>
                  <a:schemeClr val="accent1"/>
                </a:solidFill>
              </a:rPr>
              <a:t>                 </a:t>
            </a:r>
            <a:r>
              <a:rPr lang="de-DE" sz="2800" b="1" dirty="0" smtClean="0">
                <a:solidFill>
                  <a:schemeClr val="accent4">
                    <a:lumMod val="95000"/>
                    <a:lumOff val="5000"/>
                  </a:schemeClr>
                </a:solidFill>
              </a:rPr>
              <a:t>Multi Brand Retail:</a:t>
            </a:r>
            <a:endParaRPr lang="de-DE" sz="2800" b="1" dirty="0">
              <a:solidFill>
                <a:schemeClr val="accent4">
                  <a:lumMod val="95000"/>
                  <a:lumOff val="5000"/>
                </a:schemeClr>
              </a:solidFill>
            </a:endParaRPr>
          </a:p>
        </p:txBody>
      </p:sp>
    </p:spTree>
  </p:cSld>
  <p:clrMapOvr>
    <a:masterClrMapping/>
  </p:clrMapOvr>
  <p:transition spd="med">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en-IN" sz="3200" dirty="0" smtClean="0"/>
              <a:t>Major Players in the International Market:</a:t>
            </a:r>
            <a:endParaRPr lang="de-DE" sz="3200" dirty="0"/>
          </a:p>
        </p:txBody>
      </p:sp>
      <p:pic>
        <p:nvPicPr>
          <p:cNvPr id="1149954" name="Picture 2" descr="C:\Users\KARAN\Desktop\New folder (2)\Economics\Walmart.jpg"/>
          <p:cNvPicPr>
            <a:picLocks noChangeAspect="1" noChangeArrowheads="1"/>
          </p:cNvPicPr>
          <p:nvPr/>
        </p:nvPicPr>
        <p:blipFill>
          <a:blip r:embed="rId3" cstate="print"/>
          <a:srcRect/>
          <a:stretch>
            <a:fillRect/>
          </a:stretch>
        </p:blipFill>
        <p:spPr bwMode="auto">
          <a:xfrm>
            <a:off x="1323832" y="1108676"/>
            <a:ext cx="6473209" cy="4864636"/>
          </a:xfrm>
          <a:prstGeom prst="rect">
            <a:avLst/>
          </a:prstGeom>
          <a:noFill/>
          <a:ln>
            <a:solidFill>
              <a:schemeClr val="tx1">
                <a:lumMod val="95000"/>
                <a:lumOff val="5000"/>
              </a:schemeClr>
            </a:solidFill>
          </a:ln>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en-IN" sz="3200" dirty="0" smtClean="0"/>
              <a:t>Major Players in the International Market:</a:t>
            </a:r>
            <a:endParaRPr lang="de-DE" sz="3200" dirty="0"/>
          </a:p>
        </p:txBody>
      </p:sp>
      <p:sp>
        <p:nvSpPr>
          <p:cNvPr id="1047562" name="Rectangle 10"/>
          <p:cNvSpPr>
            <a:spLocks noGrp="1" noChangeArrowheads="1"/>
          </p:cNvSpPr>
          <p:nvPr>
            <p:ph idx="1"/>
          </p:nvPr>
        </p:nvSpPr>
        <p:spPr>
          <a:xfrm>
            <a:off x="305440" y="1910355"/>
            <a:ext cx="8515350" cy="4029075"/>
          </a:xfrm>
        </p:spPr>
        <p:txBody>
          <a:bodyPr/>
          <a:lstStyle/>
          <a:p>
            <a:pPr>
              <a:buNone/>
            </a:pPr>
            <a:r>
              <a:rPr lang="en-IN" sz="2800" dirty="0" smtClean="0"/>
              <a:t>        </a:t>
            </a:r>
            <a:r>
              <a:rPr lang="en-IN" sz="1800" dirty="0" err="1" smtClean="0"/>
              <a:t>Wal</a:t>
            </a:r>
            <a:r>
              <a:rPr lang="en-IN" sz="1800" dirty="0" smtClean="0"/>
              <a:t>-mart is an American multinational retailer corporation that runs chains of large discount department stores and warehouse stores. The company is the world's third largest public corporation, according to the Fortune Global 500 list in 2012. It is also the biggest private employer in the world with over two million employees, and is the largest retailer in the world. </a:t>
            </a:r>
            <a:r>
              <a:rPr lang="en-IN" sz="1800" dirty="0" err="1" smtClean="0"/>
              <a:t>Bharti</a:t>
            </a:r>
            <a:r>
              <a:rPr lang="en-IN" sz="1800" dirty="0" smtClean="0"/>
              <a:t> Wal-Mart Private Limited is a joint venture between </a:t>
            </a:r>
            <a:r>
              <a:rPr lang="en-IN" sz="1800" dirty="0" err="1" smtClean="0"/>
              <a:t>Bharti</a:t>
            </a:r>
            <a:r>
              <a:rPr lang="en-IN" sz="1800" dirty="0" smtClean="0"/>
              <a:t> Enterprises, one of India's leading business groups with interests in telecom, agri-business, insurance and retail, and Wal-Mart, the world’s leading retailer, renowned for its efficiency and expertise in logistics, supply chain management and sourcing. </a:t>
            </a:r>
          </a:p>
          <a:p>
            <a:pPr>
              <a:buNone/>
            </a:pPr>
            <a:r>
              <a:rPr lang="en-IN" sz="1800" dirty="0" smtClean="0"/>
              <a:t>                         The joint venture is establishing wholesale cash-and carries stores and back-end supply chain management operations in line with Government of India guidelines. Under the agreement, </a:t>
            </a:r>
            <a:r>
              <a:rPr lang="en-IN" sz="1800" dirty="0" err="1" smtClean="0"/>
              <a:t>Bharti</a:t>
            </a:r>
            <a:r>
              <a:rPr lang="en-IN" sz="1800" dirty="0" smtClean="0"/>
              <a:t> and Wal-Mart hold 50:50 stakes in </a:t>
            </a:r>
            <a:r>
              <a:rPr lang="en-IN" sz="1800" dirty="0" err="1" smtClean="0"/>
              <a:t>Bharti</a:t>
            </a:r>
            <a:r>
              <a:rPr lang="en-IN" sz="1800" dirty="0" smtClean="0"/>
              <a:t> Wal-Mart Private Limited.</a:t>
            </a:r>
            <a:endParaRPr lang="de-DE" sz="1800" dirty="0" smtClean="0"/>
          </a:p>
          <a:p>
            <a:pPr>
              <a:buNone/>
            </a:pPr>
            <a:endParaRPr lang="en-IN" sz="1600" dirty="0" smtClean="0"/>
          </a:p>
          <a:p>
            <a:pPr>
              <a:buNone/>
            </a:pPr>
            <a:r>
              <a:rPr lang="en-IN" sz="1600" dirty="0" smtClean="0"/>
              <a:t>            </a:t>
            </a:r>
            <a:endParaRPr lang="de-DE" sz="1600" dirty="0"/>
          </a:p>
        </p:txBody>
      </p:sp>
      <p:sp>
        <p:nvSpPr>
          <p:cNvPr id="1047556" name="Rectangle 4"/>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sz="2800" b="1" dirty="0" smtClean="0">
                <a:solidFill>
                  <a:srgbClr val="660066"/>
                </a:solidFill>
              </a:rPr>
              <a:t>Wal-Mart: </a:t>
            </a:r>
            <a:endParaRPr lang="de-DE" sz="2800" b="1" dirty="0">
              <a:solidFill>
                <a:srgbClr val="660066"/>
              </a:solidFill>
            </a:endParaRPr>
          </a:p>
        </p:txBody>
      </p:sp>
    </p:spTree>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en-IN" sz="4000" dirty="0" smtClean="0"/>
              <a:t>Political Developments:</a:t>
            </a:r>
            <a:endParaRPr lang="en-IN" sz="4000" dirty="0"/>
          </a:p>
        </p:txBody>
      </p:sp>
      <p:pic>
        <p:nvPicPr>
          <p:cNvPr id="1154050" name="Picture 2" descr="C:\Users\KARAN\Desktop\New folder (2)\Economics\Dr.Manmohan-singh.jpg"/>
          <p:cNvPicPr>
            <a:picLocks noChangeAspect="1" noChangeArrowheads="1"/>
          </p:cNvPicPr>
          <p:nvPr/>
        </p:nvPicPr>
        <p:blipFill>
          <a:blip r:embed="rId3" cstate="print"/>
          <a:srcRect/>
          <a:stretch>
            <a:fillRect/>
          </a:stretch>
        </p:blipFill>
        <p:spPr bwMode="auto">
          <a:xfrm>
            <a:off x="379839" y="1329189"/>
            <a:ext cx="3414239" cy="4335990"/>
          </a:xfrm>
          <a:prstGeom prst="rect">
            <a:avLst/>
          </a:prstGeom>
          <a:noFill/>
          <a:ln>
            <a:solidFill>
              <a:schemeClr val="tx1">
                <a:lumMod val="95000"/>
                <a:lumOff val="5000"/>
              </a:schemeClr>
            </a:solidFill>
          </a:ln>
        </p:spPr>
      </p:pic>
      <p:pic>
        <p:nvPicPr>
          <p:cNvPr id="1154051" name="Picture 3" descr="C:\Users\KARAN\Desktop\New folder (2)\Economics\mamata-banerjee.jpg"/>
          <p:cNvPicPr>
            <a:picLocks noChangeAspect="1" noChangeArrowheads="1"/>
          </p:cNvPicPr>
          <p:nvPr/>
        </p:nvPicPr>
        <p:blipFill>
          <a:blip r:embed="rId4" cstate="print"/>
          <a:srcRect/>
          <a:stretch>
            <a:fillRect/>
          </a:stretch>
        </p:blipFill>
        <p:spPr bwMode="auto">
          <a:xfrm>
            <a:off x="4107977" y="2324282"/>
            <a:ext cx="4488384" cy="2992256"/>
          </a:xfrm>
          <a:prstGeom prst="rect">
            <a:avLst/>
          </a:prstGeom>
          <a:noFill/>
          <a:ln>
            <a:solidFill>
              <a:schemeClr val="tx1">
                <a:lumMod val="95000"/>
                <a:lumOff val="5000"/>
              </a:schemeClr>
            </a:solidFill>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en-IN" sz="4000" dirty="0" smtClean="0"/>
              <a:t>Political Developments:</a:t>
            </a:r>
            <a:endParaRPr lang="en-IN" sz="4000" dirty="0"/>
          </a:p>
        </p:txBody>
      </p:sp>
      <p:sp>
        <p:nvSpPr>
          <p:cNvPr id="1047562" name="Rectangle 10"/>
          <p:cNvSpPr>
            <a:spLocks noGrp="1" noChangeArrowheads="1"/>
          </p:cNvSpPr>
          <p:nvPr>
            <p:ph idx="1"/>
          </p:nvPr>
        </p:nvSpPr>
        <p:spPr>
          <a:xfrm>
            <a:off x="223554" y="1391740"/>
            <a:ext cx="8515350" cy="4408559"/>
          </a:xfrm>
        </p:spPr>
        <p:txBody>
          <a:bodyPr/>
          <a:lstStyle/>
          <a:p>
            <a:r>
              <a:rPr lang="en-IN" sz="2400" dirty="0" smtClean="0">
                <a:latin typeface="Arial" pitchFamily="34" charset="0"/>
                <a:cs typeface="Arial" pitchFamily="34" charset="0"/>
              </a:rPr>
              <a:t>In less than 24 hours, the government announced more measures to liberalize the economy than in the past eight years.</a:t>
            </a:r>
          </a:p>
          <a:p>
            <a:r>
              <a:rPr lang="en-IN" sz="2400" dirty="0" smtClean="0">
                <a:latin typeface="Arial" pitchFamily="34" charset="0"/>
                <a:cs typeface="Arial" pitchFamily="34" charset="0"/>
              </a:rPr>
              <a:t>The government made a decision to allow foreign direct investment from abroad of up to 51 percent in multi-brand supermarkets, up to 49 percent in aviation, up to 71 percent in broadcasting and up to 49 percent in parts of the power industry. </a:t>
            </a:r>
          </a:p>
          <a:p>
            <a:r>
              <a:rPr lang="en-IN" sz="2400" dirty="0" smtClean="0">
                <a:latin typeface="Arial" pitchFamily="34" charset="0"/>
                <a:cs typeface="Arial" pitchFamily="34" charset="0"/>
              </a:rPr>
              <a:t>Dr. </a:t>
            </a:r>
            <a:r>
              <a:rPr lang="en-IN" sz="2400" dirty="0" err="1" smtClean="0">
                <a:latin typeface="Arial" pitchFamily="34" charset="0"/>
                <a:cs typeface="Arial" pitchFamily="34" charset="0"/>
              </a:rPr>
              <a:t>Manmohan</a:t>
            </a:r>
            <a:r>
              <a:rPr lang="en-IN" sz="2400" dirty="0" smtClean="0">
                <a:latin typeface="Arial" pitchFamily="34" charset="0"/>
                <a:cs typeface="Arial" pitchFamily="34" charset="0"/>
              </a:rPr>
              <a:t> Singh has cleverly sidestepped opposition parties and waspish allies this time by leaving it to individual states to decide whether to allow the supermarkets on their patch. </a:t>
            </a:r>
          </a:p>
          <a:p>
            <a:pPr>
              <a:buNone/>
            </a:pPr>
            <a:endParaRPr lang="en-IN" sz="2400" dirty="0" smtClean="0">
              <a:latin typeface="Arial" pitchFamily="34" charset="0"/>
              <a:cs typeface="Arial" pitchFamily="34" charset="0"/>
            </a:endParaRPr>
          </a:p>
          <a:p>
            <a:pPr>
              <a:buNone/>
            </a:pPr>
            <a:endParaRPr lang="en-IN" sz="2400" dirty="0"/>
          </a:p>
        </p:txBody>
      </p:sp>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WHAT IS FDI?</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p>
        </p:txBody>
      </p:sp>
      <p:pic>
        <p:nvPicPr>
          <p:cNvPr id="3075" name="Picture 3" descr="F:\shiva material\FDI\images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114800"/>
            <a:ext cx="3362325"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1828800"/>
            <a:ext cx="8077200" cy="1569660"/>
          </a:xfrm>
          <a:prstGeom prst="rect">
            <a:avLst/>
          </a:prstGeom>
        </p:spPr>
        <p:txBody>
          <a:bodyPr wrap="square">
            <a:spAutoFit/>
          </a:bodyPr>
          <a:lstStyle/>
          <a:p>
            <a:r>
              <a:rPr lang="en-US" sz="2400" b="1" dirty="0" smtClean="0"/>
              <a:t>FDI can be defined as a cross border investment, where foreign assets are invested into the organizations of the domestic market excluding the investment in stock.</a:t>
            </a:r>
            <a:endParaRPr lang="en-US" sz="2400" b="1" dirty="0"/>
          </a:p>
        </p:txBody>
      </p:sp>
      <p:grpSp>
        <p:nvGrpSpPr>
          <p:cNvPr id="9" name="Group 8"/>
          <p:cNvGrpSpPr/>
          <p:nvPr/>
        </p:nvGrpSpPr>
        <p:grpSpPr>
          <a:xfrm>
            <a:off x="4953000" y="4114800"/>
            <a:ext cx="3810000" cy="2133600"/>
            <a:chOff x="4953000" y="4114800"/>
            <a:chExt cx="3810000" cy="2133600"/>
          </a:xfrm>
        </p:grpSpPr>
        <p:pic>
          <p:nvPicPr>
            <p:cNvPr id="10" name="Picture 9" descr="images (1).jpg"/>
            <p:cNvPicPr>
              <a:picLocks noChangeAspect="1"/>
            </p:cNvPicPr>
            <p:nvPr/>
          </p:nvPicPr>
          <p:blipFill>
            <a:blip r:embed="rId3" cstate="print"/>
            <a:srcRect l="67273"/>
            <a:stretch>
              <a:fillRect/>
            </a:stretch>
          </p:blipFill>
          <p:spPr>
            <a:xfrm>
              <a:off x="7391400" y="4114800"/>
              <a:ext cx="1371600" cy="2133600"/>
            </a:xfrm>
            <a:prstGeom prst="rect">
              <a:avLst/>
            </a:prstGeom>
            <a:ln>
              <a:noFill/>
            </a:ln>
            <a:effectLst>
              <a:softEdge rad="112500"/>
            </a:effectLst>
          </p:spPr>
        </p:pic>
        <p:pic>
          <p:nvPicPr>
            <p:cNvPr id="11" name="Picture 10" descr="images (1).jpg"/>
            <p:cNvPicPr>
              <a:picLocks noChangeAspect="1"/>
            </p:cNvPicPr>
            <p:nvPr/>
          </p:nvPicPr>
          <p:blipFill>
            <a:blip r:embed="rId3" cstate="print"/>
            <a:srcRect r="70909"/>
            <a:stretch>
              <a:fillRect/>
            </a:stretch>
          </p:blipFill>
          <p:spPr>
            <a:xfrm>
              <a:off x="4953000" y="4114800"/>
              <a:ext cx="1219200" cy="2133600"/>
            </a:xfrm>
            <a:prstGeom prst="rect">
              <a:avLst/>
            </a:prstGeom>
            <a:ln>
              <a:noFill/>
            </a:ln>
            <a:effectLst>
              <a:softEdge rad="112500"/>
            </a:effectLst>
          </p:spPr>
        </p:pic>
        <p:sp>
          <p:nvSpPr>
            <p:cNvPr id="12" name="Striped Right Arrow 11"/>
            <p:cNvSpPr/>
            <p:nvPr/>
          </p:nvSpPr>
          <p:spPr>
            <a:xfrm>
              <a:off x="6248400" y="4953000"/>
              <a:ext cx="1066800" cy="45720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08479220"/>
      </p:ext>
    </p:extLst>
  </p:cSld>
  <p:clrMapOvr>
    <a:masterClrMapping/>
  </p:clrMapOvr>
  <p:transition spd="med">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3600" dirty="0" smtClean="0"/>
              <a:t>Impact of FDI : Different points of view</a:t>
            </a:r>
            <a:endParaRPr lang="de-DE" sz="3600" dirty="0"/>
          </a:p>
        </p:txBody>
      </p:sp>
      <p:sp>
        <p:nvSpPr>
          <p:cNvPr id="1047562" name="Rectangle 10"/>
          <p:cNvSpPr>
            <a:spLocks noGrp="1" noChangeArrowheads="1"/>
          </p:cNvSpPr>
          <p:nvPr>
            <p:ph idx="1"/>
          </p:nvPr>
        </p:nvSpPr>
        <p:spPr>
          <a:xfrm>
            <a:off x="305440" y="1910355"/>
            <a:ext cx="8515350" cy="4029075"/>
          </a:xfrm>
        </p:spPr>
        <p:txBody>
          <a:bodyPr/>
          <a:lstStyle/>
          <a:p>
            <a:pPr>
              <a:buFont typeface="Wingdings" pitchFamily="2" charset="2"/>
              <a:buChar char="v"/>
            </a:pPr>
            <a:r>
              <a:rPr lang="en-IN" dirty="0" smtClean="0"/>
              <a:t> Huge investments in the retail sector will see gainful employment opportunities in agro-processing, sorting, marketing, logistics management and front-end retail.</a:t>
            </a:r>
          </a:p>
          <a:p>
            <a:pPr>
              <a:buFont typeface="Wingdings" pitchFamily="2" charset="2"/>
              <a:buChar char="v"/>
            </a:pPr>
            <a:r>
              <a:rPr lang="en-IN" dirty="0" smtClean="0"/>
              <a:t>At least 10 million jobs will be created in the next three years in the retail sector.</a:t>
            </a:r>
          </a:p>
          <a:p>
            <a:pPr>
              <a:buFont typeface="Wingdings" pitchFamily="2" charset="2"/>
              <a:buChar char="v"/>
            </a:pPr>
            <a:r>
              <a:rPr lang="en-IN" dirty="0" smtClean="0"/>
              <a:t>FDI in retail will help farmers secure remunerative prices by eliminating exploitative middlemen.</a:t>
            </a:r>
            <a:endParaRPr lang="de-DE" dirty="0" smtClean="0"/>
          </a:p>
          <a:p>
            <a:pPr>
              <a:buFont typeface="Wingdings" pitchFamily="2" charset="2"/>
              <a:buChar char="v"/>
            </a:pPr>
            <a:r>
              <a:rPr lang="en-IN" dirty="0" smtClean="0"/>
              <a:t>Foreign retail majors will ensure effective supply-chain efficiencies. That will also create an opportunity for the local players in retail to learn from them. </a:t>
            </a:r>
            <a:endParaRPr lang="de-DE" dirty="0" smtClean="0"/>
          </a:p>
          <a:p>
            <a:pPr>
              <a:buNone/>
            </a:pPr>
            <a:endParaRPr lang="de-DE" dirty="0" smtClean="0"/>
          </a:p>
          <a:p>
            <a:pPr>
              <a:buFont typeface="Wingdings" pitchFamily="2" charset="2"/>
              <a:buChar char="v"/>
            </a:pPr>
            <a:endParaRPr lang="de-DE" dirty="0"/>
          </a:p>
        </p:txBody>
      </p:sp>
      <p:sp>
        <p:nvSpPr>
          <p:cNvPr id="1047556" name="Rectangle 4"/>
          <p:cNvSpPr>
            <a:spLocks noChangeArrowheads="1"/>
          </p:cNvSpPr>
          <p:nvPr/>
        </p:nvSpPr>
        <p:spPr bwMode="auto">
          <a:xfrm>
            <a:off x="323850" y="1287463"/>
            <a:ext cx="6762750" cy="358775"/>
          </a:xfrm>
          <a:prstGeom prst="rect">
            <a:avLst/>
          </a:prstGeom>
          <a:noFill/>
          <a:ln w="9525">
            <a:noFill/>
            <a:miter lim="800000"/>
            <a:headEnd/>
            <a:tailEnd/>
          </a:ln>
        </p:spPr>
        <p:txBody>
          <a:bodyPr lIns="0" tIns="0" rIns="0" bIns="0" anchor="ctr"/>
          <a:lstStyle/>
          <a:p>
            <a:pPr defTabSz="801688"/>
            <a:r>
              <a:rPr lang="de-DE" sz="3200" b="1" dirty="0" smtClean="0">
                <a:solidFill>
                  <a:srgbClr val="660033"/>
                </a:solidFill>
              </a:rPr>
              <a:t>             Government Argument</a:t>
            </a:r>
            <a:endParaRPr lang="de-DE" sz="3200" b="1" dirty="0">
              <a:solidFill>
                <a:srgbClr val="660033"/>
              </a:solidFill>
            </a:endParaRPr>
          </a:p>
        </p:txBody>
      </p:sp>
    </p:spTree>
  </p:cSld>
  <p:clrMapOvr>
    <a:masterClrMapping/>
  </p:clrMapOvr>
  <p:transition spd="med">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en-IN" sz="4000" dirty="0" smtClean="0"/>
              <a:t>Government Policies:</a:t>
            </a:r>
            <a:endParaRPr lang="en-IN" sz="4000" dirty="0"/>
          </a:p>
        </p:txBody>
      </p:sp>
      <p:sp>
        <p:nvSpPr>
          <p:cNvPr id="1047562" name="Rectangle 10"/>
          <p:cNvSpPr>
            <a:spLocks noGrp="1" noChangeArrowheads="1"/>
          </p:cNvSpPr>
          <p:nvPr>
            <p:ph idx="1"/>
          </p:nvPr>
        </p:nvSpPr>
        <p:spPr>
          <a:xfrm>
            <a:off x="305440" y="1910355"/>
            <a:ext cx="8515350" cy="4029075"/>
          </a:xfrm>
        </p:spPr>
        <p:txBody>
          <a:bodyPr/>
          <a:lstStyle/>
          <a:p>
            <a:r>
              <a:rPr lang="en-IN" sz="1800" dirty="0" smtClean="0"/>
              <a:t> </a:t>
            </a:r>
            <a:r>
              <a:rPr lang="en-IN" b="1" dirty="0" smtClean="0">
                <a:latin typeface="Arial" pitchFamily="34" charset="0"/>
                <a:cs typeface="Arial" pitchFamily="34" charset="0"/>
              </a:rPr>
              <a:t>1995 – </a:t>
            </a:r>
            <a:r>
              <a:rPr lang="en-IN" dirty="0" smtClean="0">
                <a:latin typeface="Arial" pitchFamily="34" charset="0"/>
                <a:cs typeface="Arial" pitchFamily="34" charset="0"/>
              </a:rPr>
              <a:t>World Trade Organization’s general agreement on trade in services, which include both wholesale and retailing services, came into effect</a:t>
            </a:r>
          </a:p>
          <a:p>
            <a:r>
              <a:rPr lang="en-IN" dirty="0" smtClean="0">
                <a:latin typeface="Arial" pitchFamily="34" charset="0"/>
                <a:cs typeface="Arial" pitchFamily="34" charset="0"/>
              </a:rPr>
              <a:t> </a:t>
            </a:r>
            <a:r>
              <a:rPr lang="en-IN" b="1" dirty="0" smtClean="0">
                <a:latin typeface="Arial" pitchFamily="34" charset="0"/>
                <a:cs typeface="Arial" pitchFamily="34" charset="0"/>
              </a:rPr>
              <a:t>1997 – </a:t>
            </a:r>
            <a:r>
              <a:rPr lang="en-IN" dirty="0" smtClean="0">
                <a:latin typeface="Arial" pitchFamily="34" charset="0"/>
                <a:cs typeface="Arial" pitchFamily="34" charset="0"/>
              </a:rPr>
              <a:t>FDI in cash and carry (wholesale) with 100% rights allowed under the government approval route</a:t>
            </a:r>
          </a:p>
          <a:p>
            <a:r>
              <a:rPr lang="en-IN" dirty="0" smtClean="0">
                <a:latin typeface="Arial" pitchFamily="34" charset="0"/>
                <a:cs typeface="Arial" pitchFamily="34" charset="0"/>
              </a:rPr>
              <a:t> </a:t>
            </a:r>
            <a:r>
              <a:rPr lang="en-IN" b="1" dirty="0" smtClean="0">
                <a:latin typeface="Arial" pitchFamily="34" charset="0"/>
                <a:cs typeface="Arial" pitchFamily="34" charset="0"/>
              </a:rPr>
              <a:t>2006 – </a:t>
            </a:r>
            <a:r>
              <a:rPr lang="en-IN" dirty="0" smtClean="0">
                <a:latin typeface="Arial" pitchFamily="34" charset="0"/>
                <a:cs typeface="Arial" pitchFamily="34" charset="0"/>
              </a:rPr>
              <a:t>FDI in cash and carry (wholesale) brought under the automatic route</a:t>
            </a:r>
          </a:p>
          <a:p>
            <a:r>
              <a:rPr lang="en-IN" dirty="0" smtClean="0">
                <a:latin typeface="Arial" pitchFamily="34" charset="0"/>
                <a:cs typeface="Arial" pitchFamily="34" charset="0"/>
              </a:rPr>
              <a:t> Up-to 51% investment in a single- brand retail outlet permitted</a:t>
            </a:r>
          </a:p>
          <a:p>
            <a:r>
              <a:rPr lang="en-IN" b="1" dirty="0" smtClean="0">
                <a:latin typeface="Arial" pitchFamily="34" charset="0"/>
                <a:cs typeface="Arial" pitchFamily="34" charset="0"/>
              </a:rPr>
              <a:t>2011 – </a:t>
            </a:r>
            <a:r>
              <a:rPr lang="en-IN" dirty="0" smtClean="0">
                <a:latin typeface="Arial" pitchFamily="34" charset="0"/>
                <a:cs typeface="Arial" pitchFamily="34" charset="0"/>
              </a:rPr>
              <a:t>100% FDI in single –brand retail permitted	</a:t>
            </a:r>
          </a:p>
          <a:p>
            <a:r>
              <a:rPr lang="en-IN" b="1" dirty="0" smtClean="0">
                <a:latin typeface="Arial" pitchFamily="34" charset="0"/>
                <a:cs typeface="Arial" pitchFamily="34" charset="0"/>
              </a:rPr>
              <a:t>2012, Sep – </a:t>
            </a:r>
            <a:r>
              <a:rPr lang="en-IN" dirty="0" smtClean="0">
                <a:latin typeface="Arial" pitchFamily="34" charset="0"/>
                <a:cs typeface="Arial" pitchFamily="34" charset="0"/>
              </a:rPr>
              <a:t>51% FDI in multi- brand retail permitted</a:t>
            </a:r>
          </a:p>
          <a:p>
            <a:pPr>
              <a:buNone/>
            </a:pPr>
            <a:endParaRPr lang="en-IN" dirty="0" smtClean="0"/>
          </a:p>
          <a:p>
            <a:endParaRPr lang="en-IN" sz="1800" dirty="0" smtClean="0"/>
          </a:p>
        </p:txBody>
      </p:sp>
      <p:sp>
        <p:nvSpPr>
          <p:cNvPr id="1047556" name="Rectangle 4"/>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sz="2800" b="1" dirty="0" smtClean="0">
                <a:solidFill>
                  <a:srgbClr val="0070C0"/>
                </a:solidFill>
              </a:rPr>
              <a:t>    Background:</a:t>
            </a:r>
            <a:endParaRPr lang="de-DE" sz="2800" b="1" dirty="0">
              <a:solidFill>
                <a:srgbClr val="0070C0"/>
              </a:solidFill>
            </a:endParaRPr>
          </a:p>
        </p:txBody>
      </p:sp>
    </p:spTree>
  </p:cSld>
  <p:clrMapOvr>
    <a:masterClrMapping/>
  </p:clrMapOvr>
  <p:transition spd="med">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latin typeface="Times New Roman" pitchFamily="18" charset="0"/>
                <a:cs typeface="Times New Roman" pitchFamily="18" charset="0"/>
              </a:rPr>
              <a:t>HOW FARMERS GET BENIFITED?</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1042988" y="1533525"/>
            <a:ext cx="7705725" cy="2200275"/>
          </a:xfrm>
        </p:spPr>
        <p:txBody>
          <a:bodyPr/>
          <a:lstStyle/>
          <a:p>
            <a:r>
              <a:rPr lang="en-US" dirty="0" smtClean="0"/>
              <a:t>Farmers get greater share of consumer’s pay,</a:t>
            </a:r>
            <a:endParaRPr lang="en-US" dirty="0"/>
          </a:p>
          <a:p>
            <a:r>
              <a:rPr lang="en-US" dirty="0" smtClean="0"/>
              <a:t>Retailers directly source goods from farmers,</a:t>
            </a:r>
          </a:p>
          <a:p>
            <a:r>
              <a:rPr lang="en-US" dirty="0" smtClean="0"/>
              <a:t>Integrating Indian farmers in </a:t>
            </a:r>
          </a:p>
          <a:p>
            <a:pPr>
              <a:buNone/>
            </a:pPr>
            <a:r>
              <a:rPr lang="en-US" dirty="0" smtClean="0"/>
              <a:t>    Global Supply-Chain.</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810000"/>
            <a:ext cx="4572000" cy="2828925"/>
          </a:xfrm>
          <a:prstGeom prst="rect">
            <a:avLst/>
          </a:prstGeom>
          <a:ln>
            <a:noFill/>
          </a:ln>
          <a:effectLst>
            <a:softEdge rad="112500"/>
          </a:effectLst>
        </p:spPr>
      </p:pic>
      <p:pic>
        <p:nvPicPr>
          <p:cNvPr id="1027" name="Picture 3" descr="C:\Users\Charan\Desktop\farmers.jpg"/>
          <p:cNvPicPr>
            <a:picLocks noChangeAspect="1" noChangeArrowheads="1"/>
          </p:cNvPicPr>
          <p:nvPr/>
        </p:nvPicPr>
        <p:blipFill>
          <a:blip r:embed="rId3" cstate="print"/>
          <a:srcRect/>
          <a:stretch>
            <a:fillRect/>
          </a:stretch>
        </p:blipFill>
        <p:spPr bwMode="auto">
          <a:xfrm>
            <a:off x="381000" y="3962400"/>
            <a:ext cx="3581400" cy="2590800"/>
          </a:xfrm>
          <a:prstGeom prst="rect">
            <a:avLst/>
          </a:prstGeom>
          <a:noFill/>
        </p:spPr>
      </p:pic>
    </p:spTree>
    <p:extLst>
      <p:ext uri="{BB962C8B-B14F-4D97-AF65-F5344CB8AC3E}">
        <p14:creationId xmlns:p14="http://schemas.microsoft.com/office/powerpoint/2010/main" val="65836127"/>
      </p:ext>
    </p:extLst>
  </p:cSld>
  <p:clrMapOvr>
    <a:masterClrMapping/>
  </p:clrMapOvr>
  <p:transition spd="med">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dirty="0" smtClean="0"/>
              <a:t>     Impact of FDI : Different points of view</a:t>
            </a:r>
            <a:endParaRPr lang="de-DE" dirty="0"/>
          </a:p>
        </p:txBody>
      </p:sp>
      <p:sp>
        <p:nvSpPr>
          <p:cNvPr id="1047562" name="Rectangle 10"/>
          <p:cNvSpPr>
            <a:spLocks noGrp="1" noChangeArrowheads="1"/>
          </p:cNvSpPr>
          <p:nvPr>
            <p:ph idx="1"/>
          </p:nvPr>
        </p:nvSpPr>
        <p:spPr>
          <a:xfrm>
            <a:off x="278145" y="1371600"/>
            <a:ext cx="8515350" cy="4485943"/>
          </a:xfrm>
        </p:spPr>
        <p:txBody>
          <a:bodyPr/>
          <a:lstStyle/>
          <a:p>
            <a:pPr>
              <a:buFont typeface="Wingdings" pitchFamily="2" charset="2"/>
              <a:buChar char="v"/>
            </a:pPr>
            <a:r>
              <a:rPr lang="en-IN" sz="2400" b="1" dirty="0" smtClean="0"/>
              <a:t>Benefit to farmers:</a:t>
            </a:r>
          </a:p>
          <a:p>
            <a:r>
              <a:rPr lang="en-IN" sz="2400" dirty="0" smtClean="0"/>
              <a:t> 7-10% higher price to farmers than what they get from </a:t>
            </a:r>
            <a:r>
              <a:rPr lang="en-IN" sz="2400" dirty="0" err="1" smtClean="0"/>
              <a:t>Mandi</a:t>
            </a:r>
            <a:endParaRPr lang="en-IN" sz="2400" dirty="0" smtClean="0"/>
          </a:p>
          <a:p>
            <a:r>
              <a:rPr lang="en-IN" sz="2400" dirty="0" smtClean="0"/>
              <a:t> 3-4% incentive for the quality of the produce farmers deliver to </a:t>
            </a:r>
            <a:r>
              <a:rPr lang="en-IN" sz="2400" dirty="0" err="1" smtClean="0"/>
              <a:t>Bharti</a:t>
            </a:r>
            <a:r>
              <a:rPr lang="en-IN" sz="2400" dirty="0" smtClean="0"/>
              <a:t> Wal-Mart based on customer requirement</a:t>
            </a:r>
          </a:p>
          <a:p>
            <a:r>
              <a:rPr lang="en-IN" sz="2400" dirty="0" smtClean="0"/>
              <a:t> Expert advice on better crop planning and management</a:t>
            </a:r>
          </a:p>
          <a:p>
            <a:r>
              <a:rPr lang="en-IN" sz="2400" dirty="0" smtClean="0"/>
              <a:t> Efficient crop calendar management aimed at catching early and late seasons for better prices</a:t>
            </a:r>
          </a:p>
          <a:p>
            <a:r>
              <a:rPr lang="en-IN" sz="2400" dirty="0" smtClean="0"/>
              <a:t> Opportunity to maximize and improve income by offering better quality</a:t>
            </a:r>
            <a:endParaRPr lang="en-IN" sz="2400" dirty="0"/>
          </a:p>
        </p:txBody>
      </p:sp>
      <p:sp>
        <p:nvSpPr>
          <p:cNvPr id="1047556" name="Rectangle 4"/>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endParaRPr lang="de-DE" sz="3200" b="1" dirty="0">
              <a:solidFill>
                <a:schemeClr val="accent1"/>
              </a:solidFill>
            </a:endParaRPr>
          </a:p>
        </p:txBody>
      </p:sp>
    </p:spTree>
  </p:cSld>
  <p:clrMapOvr>
    <a:masterClrMapping/>
  </p:clrMapOvr>
  <p:transition spd="med">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3600" dirty="0" smtClean="0"/>
              <a:t>Impact of FDI : Different points of view</a:t>
            </a:r>
            <a:endParaRPr lang="de-DE" sz="3600" dirty="0"/>
          </a:p>
        </p:txBody>
      </p:sp>
      <p:pic>
        <p:nvPicPr>
          <p:cNvPr id="1153026" name="Picture 2" descr="C:\Users\KARAN\Desktop\New folder (2)\Economics\structure.png"/>
          <p:cNvPicPr>
            <a:picLocks noChangeAspect="1" noChangeArrowheads="1"/>
          </p:cNvPicPr>
          <p:nvPr/>
        </p:nvPicPr>
        <p:blipFill>
          <a:blip r:embed="rId3" cstate="print"/>
          <a:srcRect/>
          <a:stretch>
            <a:fillRect/>
          </a:stretch>
        </p:blipFill>
        <p:spPr bwMode="auto">
          <a:xfrm>
            <a:off x="0" y="-1"/>
            <a:ext cx="9144000" cy="5991367"/>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latin typeface="Times New Roman" pitchFamily="18" charset="0"/>
                <a:cs typeface="Times New Roman" pitchFamily="18" charset="0"/>
              </a:rPr>
              <a:t>Negative Impacts</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a:xfrm>
            <a:off x="1066800" y="2057400"/>
            <a:ext cx="7705725" cy="1362075"/>
          </a:xfrm>
        </p:spPr>
        <p:txBody>
          <a:bodyPr>
            <a:normAutofit/>
          </a:bodyPr>
          <a:lstStyle/>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will be a </a:t>
            </a:r>
            <a:r>
              <a:rPr lang="en-US" dirty="0" smtClean="0">
                <a:latin typeface="Times New Roman" pitchFamily="18" charset="0"/>
                <a:cs typeface="Times New Roman" pitchFamily="18" charset="0"/>
              </a:rPr>
              <a:t>trouble </a:t>
            </a:r>
            <a:r>
              <a:rPr lang="en-US" dirty="0">
                <a:latin typeface="Times New Roman" pitchFamily="18" charset="0"/>
                <a:cs typeface="Times New Roman" pitchFamily="18" charset="0"/>
              </a:rPr>
              <a:t>for the small shopkeepers and small retailers </a:t>
            </a:r>
            <a:r>
              <a:rPr lang="en-US" dirty="0" smtClean="0">
                <a:latin typeface="Times New Roman" pitchFamily="18" charset="0"/>
                <a:cs typeface="Times New Roman" pitchFamily="18" charset="0"/>
              </a:rPr>
              <a:t>in the market for only certain period of time.</a:t>
            </a:r>
          </a:p>
          <a:p>
            <a:pPr>
              <a:buNone/>
            </a:pPr>
            <a:endParaRPr lang="en-US" dirty="0">
              <a:latin typeface="Times New Roman" pitchFamily="18" charset="0"/>
              <a:cs typeface="Times New Roman" pitchFamily="18" charset="0"/>
            </a:endParaRPr>
          </a:p>
        </p:txBody>
      </p:sp>
      <p:pic>
        <p:nvPicPr>
          <p:cNvPr id="5122" name="Picture 2" descr="C:\Users\ravi teja\Desktop\New folder\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06" y="4419600"/>
            <a:ext cx="8116694"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36045"/>
      </p:ext>
    </p:extLst>
  </p:cSld>
  <p:clrMapOvr>
    <a:masterClrMapping/>
  </p:clrMapOvr>
  <p:transition spd="med">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latin typeface="Times New Roman" pitchFamily="18" charset="0"/>
                <a:cs typeface="Times New Roman" pitchFamily="18" charset="0"/>
              </a:rPr>
              <a:t>Advancement of Technology</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a:xfrm>
            <a:off x="1042988" y="1457325"/>
            <a:ext cx="7705725" cy="2809875"/>
          </a:xfrm>
        </p:spPr>
        <p:txBody>
          <a:bodyPr>
            <a:normAutofit/>
          </a:bodyPr>
          <a:lstStyle/>
          <a:p>
            <a:pPr marL="342900" lvl="1" indent="-342900">
              <a:lnSpc>
                <a:spcPct val="150000"/>
              </a:lnSpc>
              <a:buFont typeface="Arial" charset="0"/>
              <a:buChar char="•"/>
            </a:pPr>
            <a:r>
              <a:rPr lang="en-US" sz="2400" dirty="0">
                <a:latin typeface="Times New Roman" pitchFamily="18" charset="0"/>
                <a:cs typeface="Times New Roman" pitchFamily="18" charset="0"/>
              </a:rPr>
              <a:t>Wastage and Storage problems will be </a:t>
            </a:r>
            <a:r>
              <a:rPr lang="en-US" sz="2400" dirty="0" smtClean="0">
                <a:latin typeface="Times New Roman" pitchFamily="18" charset="0"/>
                <a:cs typeface="Times New Roman" pitchFamily="18" charset="0"/>
              </a:rPr>
              <a:t>resolved,</a:t>
            </a:r>
            <a:endParaRPr lang="en-US" sz="2400" dirty="0">
              <a:latin typeface="Times New Roman" pitchFamily="18" charset="0"/>
              <a:cs typeface="Times New Roman" pitchFamily="18" charset="0"/>
            </a:endParaRPr>
          </a:p>
          <a:p>
            <a:pPr marL="342900" lvl="1" indent="-342900">
              <a:lnSpc>
                <a:spcPct val="150000"/>
              </a:lnSpc>
              <a:buFont typeface="Arial" charset="0"/>
              <a:buChar char="•"/>
            </a:pPr>
            <a:r>
              <a:rPr lang="en-US" sz="2400" dirty="0">
                <a:latin typeface="Times New Roman" pitchFamily="18" charset="0"/>
                <a:cs typeface="Times New Roman" pitchFamily="18" charset="0"/>
              </a:rPr>
              <a:t>Efficient logistics, production, and distribution </a:t>
            </a:r>
            <a:r>
              <a:rPr lang="en-US" sz="2400" dirty="0" smtClean="0">
                <a:latin typeface="Times New Roman" pitchFamily="18" charset="0"/>
                <a:cs typeface="Times New Roman" pitchFamily="18" charset="0"/>
              </a:rPr>
              <a:t>channels,</a:t>
            </a:r>
            <a:endParaRPr lang="en-US" sz="2400" dirty="0">
              <a:latin typeface="Times New Roman" pitchFamily="18" charset="0"/>
              <a:cs typeface="Times New Roman" pitchFamily="18" charset="0"/>
            </a:endParaRPr>
          </a:p>
          <a:p>
            <a:pPr marL="342900" lvl="1" indent="-342900">
              <a:lnSpc>
                <a:spcPct val="150000"/>
              </a:lnSpc>
              <a:buFont typeface="Arial" charset="0"/>
              <a:buChar char="•"/>
            </a:pPr>
            <a:r>
              <a:rPr lang="en-US" sz="2400" dirty="0">
                <a:latin typeface="Times New Roman" pitchFamily="18" charset="0"/>
                <a:cs typeface="Times New Roman" pitchFamily="18" charset="0"/>
              </a:rPr>
              <a:t>Digital </a:t>
            </a:r>
            <a:r>
              <a:rPr lang="en-US" sz="2400" dirty="0" smtClean="0">
                <a:latin typeface="Times New Roman" pitchFamily="18" charset="0"/>
                <a:cs typeface="Times New Roman" pitchFamily="18" charset="0"/>
              </a:rPr>
              <a:t>records, Infrastructure</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Distribution and warehousing technologies.</a:t>
            </a:r>
          </a:p>
          <a:p>
            <a:pPr marL="0" indent="0">
              <a:buNone/>
            </a:pPr>
            <a:endParaRPr lang="en-US" sz="2400" dirty="0">
              <a:latin typeface="Times New Roman" pitchFamily="18" charset="0"/>
              <a:cs typeface="Times New Roman" pitchFamily="18" charset="0"/>
            </a:endParaRPr>
          </a:p>
        </p:txBody>
      </p:sp>
      <p:pic>
        <p:nvPicPr>
          <p:cNvPr id="6" name="Picture 5" descr="logi.jpeg"/>
          <p:cNvPicPr>
            <a:picLocks noChangeAspect="1"/>
          </p:cNvPicPr>
          <p:nvPr/>
        </p:nvPicPr>
        <p:blipFill>
          <a:blip r:embed="rId2" cstate="print"/>
          <a:stretch>
            <a:fillRect/>
          </a:stretch>
        </p:blipFill>
        <p:spPr>
          <a:xfrm>
            <a:off x="6553200" y="0"/>
            <a:ext cx="2590800" cy="1219200"/>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114800"/>
            <a:ext cx="7924800" cy="2590801"/>
          </a:xfrm>
          <a:prstGeom prst="rect">
            <a:avLst/>
          </a:prstGeom>
          <a:ln>
            <a:noFill/>
          </a:ln>
          <a:effectLst>
            <a:softEdge rad="112500"/>
          </a:effectLst>
        </p:spPr>
      </p:pic>
    </p:spTree>
    <p:extLst>
      <p:ext uri="{BB962C8B-B14F-4D97-AF65-F5344CB8AC3E}">
        <p14:creationId xmlns:p14="http://schemas.microsoft.com/office/powerpoint/2010/main" val="3866657753"/>
      </p:ext>
    </p:extLst>
  </p:cSld>
  <p:clrMapOvr>
    <a:masterClrMapping/>
  </p:clrMapOvr>
  <p:transition spd="med">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28600"/>
            <a:ext cx="7705725" cy="863600"/>
          </a:xfrm>
        </p:spPr>
        <p:txBody>
          <a:bodyPr>
            <a:normAutofit/>
          </a:bodyPr>
          <a:lstStyle/>
          <a:p>
            <a:r>
              <a:rPr lang="en-US" u="sng" dirty="0" smtClean="0">
                <a:latin typeface="Times New Roman" pitchFamily="18" charset="0"/>
                <a:cs typeface="Times New Roman" pitchFamily="18" charset="0"/>
              </a:rPr>
              <a:t>Opportunity for Employment</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a:xfrm>
            <a:off x="1042988" y="1374775"/>
            <a:ext cx="7705725" cy="3800475"/>
          </a:xfrm>
        </p:spPr>
        <p:txBody>
          <a:bodyPr>
            <a:noAutofit/>
          </a:bodyPr>
          <a:lstStyle/>
          <a:p>
            <a:pPr>
              <a:lnSpc>
                <a:spcPct val="150000"/>
              </a:lnSpc>
              <a:buFont typeface="Arial" pitchFamily="34" charset="0"/>
              <a:buChar char="•"/>
            </a:pPr>
            <a:r>
              <a:rPr lang="en-US"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reating at least 10 million jobs in  </a:t>
            </a:r>
          </a:p>
          <a:p>
            <a:pPr>
              <a:buNone/>
            </a:pPr>
            <a:r>
              <a:rPr lang="en-US" dirty="0" smtClean="0">
                <a:latin typeface="Times New Roman" pitchFamily="18" charset="0"/>
                <a:cs typeface="Times New Roman" pitchFamily="18" charset="0"/>
              </a:rPr>
              <a:t>			Agro-processing,</a:t>
            </a:r>
          </a:p>
          <a:p>
            <a:pPr>
              <a:buNone/>
            </a:pPr>
            <a:r>
              <a:rPr lang="en-US" dirty="0" smtClean="0">
                <a:latin typeface="Times New Roman" pitchFamily="18" charset="0"/>
                <a:cs typeface="Times New Roman" pitchFamily="18" charset="0"/>
              </a:rPr>
              <a:t>			Manufacturing, </a:t>
            </a:r>
          </a:p>
          <a:p>
            <a:pPr>
              <a:buNone/>
            </a:pPr>
            <a:r>
              <a:rPr lang="en-US" dirty="0" smtClean="0">
                <a:latin typeface="Times New Roman" pitchFamily="18" charset="0"/>
                <a:cs typeface="Times New Roman" pitchFamily="18" charset="0"/>
              </a:rPr>
              <a:t>			Logistics.</a:t>
            </a:r>
          </a:p>
          <a:p>
            <a:pPr>
              <a:lnSpc>
                <a:spcPct val="150000"/>
              </a:lnSpc>
              <a:buFont typeface="Arial" pitchFamily="34" charset="0"/>
              <a:buChar char="•"/>
            </a:pPr>
            <a:r>
              <a:rPr lang="en-US" sz="2400" dirty="0" smtClean="0">
                <a:latin typeface="Times New Roman" pitchFamily="18" charset="0"/>
                <a:cs typeface="Times New Roman" pitchFamily="18" charset="0"/>
              </a:rPr>
              <a:t>Improvement </a:t>
            </a:r>
            <a:r>
              <a:rPr lang="en-US" sz="2400" dirty="0">
                <a:latin typeface="Times New Roman" pitchFamily="18" charset="0"/>
                <a:cs typeface="Times New Roman" pitchFamily="18" charset="0"/>
              </a:rPr>
              <a:t>in the quality of </a:t>
            </a:r>
            <a:r>
              <a:rPr lang="en-US" sz="2400" dirty="0" smtClean="0">
                <a:latin typeface="Times New Roman" pitchFamily="18" charset="0"/>
                <a:cs typeface="Times New Roman" pitchFamily="18" charset="0"/>
              </a:rPr>
              <a:t>employment,</a:t>
            </a:r>
          </a:p>
          <a:p>
            <a:pPr>
              <a:lnSpc>
                <a:spcPct val="150000"/>
              </a:lnSpc>
              <a:buFont typeface="Arial" pitchFamily="34" charset="0"/>
              <a:buChar char="•"/>
            </a:pPr>
            <a:r>
              <a:rPr lang="en-US" dirty="0" smtClean="0">
                <a:latin typeface="Times New Roman" pitchFamily="18" charset="0"/>
                <a:cs typeface="Times New Roman" pitchFamily="18" charset="0"/>
              </a:rPr>
              <a:t>Estimating 50% of jobs in rural areas,</a:t>
            </a:r>
          </a:p>
          <a:p>
            <a:pPr>
              <a:lnSpc>
                <a:spcPct val="150000"/>
              </a:lnSpc>
              <a:buFont typeface="Arial" pitchFamily="34" charset="0"/>
              <a:buChar char="•"/>
            </a:pPr>
            <a:r>
              <a:rPr lang="en-US"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0% of inputs from Medium-size &amp; Small enterprises.</a:t>
            </a: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pic>
        <p:nvPicPr>
          <p:cNvPr id="1027" name="Picture 3" descr="C:\Users\Charan\Desktop\employment.jpg"/>
          <p:cNvPicPr>
            <a:picLocks noChangeAspect="1" noChangeArrowheads="1"/>
          </p:cNvPicPr>
          <p:nvPr/>
        </p:nvPicPr>
        <p:blipFill>
          <a:blip r:embed="rId2" cstate="print"/>
          <a:srcRect/>
          <a:stretch>
            <a:fillRect/>
          </a:stretch>
        </p:blipFill>
        <p:spPr bwMode="auto">
          <a:xfrm>
            <a:off x="1143000" y="5337175"/>
            <a:ext cx="7025640"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579769"/>
      </p:ext>
    </p:extLst>
  </p:cSld>
  <p:clrMapOvr>
    <a:masterClrMapping/>
  </p:clrMapOvr>
  <p:transition spd="med">
    <p:split orient="ver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52400"/>
            <a:ext cx="7705725" cy="863600"/>
          </a:xfrm>
        </p:spPr>
        <p:txBody>
          <a:bodyPr>
            <a:normAutofit/>
          </a:bodyPr>
          <a:lstStyle/>
          <a:p>
            <a:r>
              <a:rPr lang="en-US" sz="3600" u="sng" dirty="0" smtClean="0">
                <a:latin typeface="Times New Roman" pitchFamily="18" charset="0"/>
                <a:cs typeface="Times New Roman" pitchFamily="18" charset="0"/>
              </a:rPr>
              <a:t>Satisfied Consumers</a:t>
            </a:r>
            <a:endParaRPr lang="en-US" sz="3600"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47875"/>
            <a:ext cx="6096000" cy="2981325"/>
          </a:xfrm>
        </p:spPr>
        <p:txBody>
          <a:bodyPr>
            <a:normAutofit/>
          </a:bodyPr>
          <a:lstStyle/>
          <a:p>
            <a:pPr>
              <a:lnSpc>
                <a:spcPct val="150000"/>
              </a:lnSpc>
            </a:pPr>
            <a:r>
              <a:rPr lang="en-US" sz="2400" dirty="0">
                <a:latin typeface="Times New Roman" pitchFamily="18" charset="0"/>
                <a:cs typeface="Times New Roman" pitchFamily="18" charset="0"/>
              </a:rPr>
              <a:t>Safety &amp; </a:t>
            </a:r>
            <a:r>
              <a:rPr lang="en-US" sz="2400" dirty="0" smtClean="0">
                <a:latin typeface="Times New Roman" pitchFamily="18" charset="0"/>
                <a:cs typeface="Times New Roman" pitchFamily="18" charset="0"/>
              </a:rPr>
              <a:t>quality,</a:t>
            </a:r>
          </a:p>
          <a:p>
            <a:pPr>
              <a:lnSpc>
                <a:spcPct val="150000"/>
              </a:lnSpc>
            </a:pPr>
            <a:r>
              <a:rPr lang="en-US" dirty="0" smtClean="0">
                <a:latin typeface="Times New Roman" pitchFamily="18" charset="0"/>
                <a:cs typeface="Times New Roman" pitchFamily="18" charset="0"/>
              </a:rPr>
              <a:t>High shopping experience,</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Upgradation of lifestyle &amp; fashion of </a:t>
            </a:r>
            <a:r>
              <a:rPr lang="en-US" sz="2400" dirty="0" smtClean="0">
                <a:latin typeface="Times New Roman" pitchFamily="18" charset="0"/>
                <a:cs typeface="Times New Roman" pitchFamily="18" charset="0"/>
              </a:rPr>
              <a:t>people</a:t>
            </a:r>
            <a:r>
              <a:rPr lang="en-US"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Awareness of  International Brands.</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5" name="Picture 4" descr="satisfy.jpeg"/>
          <p:cNvPicPr>
            <a:picLocks noChangeAspect="1"/>
          </p:cNvPicPr>
          <p:nvPr/>
        </p:nvPicPr>
        <p:blipFill>
          <a:blip r:embed="rId2" cstate="print"/>
          <a:stretch>
            <a:fillRect/>
          </a:stretch>
        </p:blipFill>
        <p:spPr>
          <a:xfrm>
            <a:off x="1752600" y="4803775"/>
            <a:ext cx="5105400" cy="1981200"/>
          </a:xfrm>
          <a:prstGeom prst="rect">
            <a:avLst/>
          </a:prstGeom>
        </p:spPr>
      </p:pic>
      <p:pic>
        <p:nvPicPr>
          <p:cNvPr id="7" name="Picture 2" descr="C:\Users\ravi teja\Desktop\New folder\images (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066800"/>
            <a:ext cx="39624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757402"/>
      </p:ext>
    </p:extLst>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8584" name="Rectangle 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7" r:id="rId7" imgW="0" imgH="0" progId="">
                  <p:embed/>
                </p:oleObj>
              </mc:Choice>
              <mc:Fallback>
                <p:oleObj r:id="rId7" imgW="0" imgH="0" progId="">
                  <p:embed/>
                  <p:pic>
                    <p:nvPicPr>
                      <p:cNvPr id="0"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8580" name="Rectangle 4"/>
          <p:cNvSpPr>
            <a:spLocks noChangeArrowheads="1"/>
          </p:cNvSpPr>
          <p:nvPr>
            <p:custDataLst>
              <p:tags r:id="rId3"/>
            </p:custDataLst>
          </p:nvPr>
        </p:nvSpPr>
        <p:spPr bwMode="auto">
          <a:xfrm>
            <a:off x="366713" y="352425"/>
            <a:ext cx="8456612" cy="5018939"/>
          </a:xfrm>
          <a:prstGeom prst="rect">
            <a:avLst/>
          </a:prstGeom>
          <a:noFill/>
          <a:ln w="9525">
            <a:noFill/>
            <a:miter lim="800000"/>
            <a:headEnd/>
            <a:tailEnd/>
          </a:ln>
          <a:effectLst>
            <a:outerShdw dist="35921" dir="2700000" algn="ctr" rotWithShape="0">
              <a:schemeClr val="accent1"/>
            </a:outerShdw>
          </a:effectLst>
        </p:spPr>
        <p:txBody>
          <a:bodyPr lIns="90000" tIns="46800" rIns="90000" bIns="46800">
            <a:spAutoFit/>
          </a:bodyPr>
          <a:lstStyle/>
          <a:p>
            <a:endParaRPr lang="en-IN" sz="3200" dirty="0" smtClean="0">
              <a:solidFill>
                <a:schemeClr val="accent4">
                  <a:lumMod val="95000"/>
                  <a:lumOff val="5000"/>
                </a:schemeClr>
              </a:solidFill>
            </a:endParaRPr>
          </a:p>
          <a:p>
            <a:r>
              <a:rPr lang="en-IN" sz="3200" dirty="0" smtClean="0">
                <a:solidFill>
                  <a:schemeClr val="accent4">
                    <a:lumMod val="95000"/>
                    <a:lumOff val="5000"/>
                  </a:schemeClr>
                </a:solidFill>
                <a:latin typeface="Arial" pitchFamily="34" charset="0"/>
                <a:cs typeface="Arial" pitchFamily="34" charset="0"/>
              </a:rPr>
              <a:t>“There was a time when even the entry of computers was resisted in the belief that it would lead to a loss of jobs. If FDI can unleash the true potential of agricultural value chain, we must welcome it. As far as the </a:t>
            </a:r>
            <a:r>
              <a:rPr lang="en-IN" sz="3200" dirty="0" err="1" smtClean="0">
                <a:solidFill>
                  <a:schemeClr val="accent4">
                    <a:lumMod val="95000"/>
                    <a:lumOff val="5000"/>
                  </a:schemeClr>
                </a:solidFill>
                <a:latin typeface="Arial" pitchFamily="34" charset="0"/>
                <a:cs typeface="Arial" pitchFamily="34" charset="0"/>
              </a:rPr>
              <a:t>kirana</a:t>
            </a:r>
            <a:r>
              <a:rPr lang="en-IN" sz="3200" dirty="0" smtClean="0">
                <a:solidFill>
                  <a:schemeClr val="accent4">
                    <a:lumMod val="95000"/>
                    <a:lumOff val="5000"/>
                  </a:schemeClr>
                </a:solidFill>
                <a:latin typeface="Arial" pitchFamily="34" charset="0"/>
                <a:cs typeface="Arial" pitchFamily="34" charset="0"/>
              </a:rPr>
              <a:t> store is concerned, let us not underestimate Indian ingenuity. </a:t>
            </a:r>
            <a:r>
              <a:rPr lang="en-IN" sz="3200" dirty="0" err="1" smtClean="0">
                <a:solidFill>
                  <a:schemeClr val="accent4">
                    <a:lumMod val="95000"/>
                    <a:lumOff val="5000"/>
                  </a:schemeClr>
                </a:solidFill>
                <a:latin typeface="Arial" pitchFamily="34" charset="0"/>
                <a:cs typeface="Arial" pitchFamily="34" charset="0"/>
              </a:rPr>
              <a:t>Wal</a:t>
            </a:r>
            <a:r>
              <a:rPr lang="en-IN" sz="3200" dirty="0" smtClean="0">
                <a:solidFill>
                  <a:schemeClr val="accent4">
                    <a:lumMod val="95000"/>
                    <a:lumOff val="5000"/>
                  </a:schemeClr>
                </a:solidFill>
                <a:latin typeface="Arial" pitchFamily="34" charset="0"/>
                <a:cs typeface="Arial" pitchFamily="34" charset="0"/>
              </a:rPr>
              <a:t>-mart can co-exist with the small shop, each adding to customer choice.”</a:t>
            </a:r>
            <a:endParaRPr lang="en-IN" sz="3200" dirty="0">
              <a:solidFill>
                <a:schemeClr val="accent4">
                  <a:lumMod val="95000"/>
                  <a:lumOff val="5000"/>
                </a:schemeClr>
              </a:solidFill>
              <a:latin typeface="Arial" pitchFamily="34" charset="0"/>
              <a:cs typeface="Arial" pitchFamily="34" charset="0"/>
            </a:endParaRPr>
          </a:p>
        </p:txBody>
      </p:sp>
      <p:sp>
        <p:nvSpPr>
          <p:cNvPr id="1048581" name="Rectangle 5"/>
          <p:cNvSpPr>
            <a:spLocks noChangeArrowheads="1"/>
          </p:cNvSpPr>
          <p:nvPr>
            <p:custDataLst>
              <p:tags r:id="rId4"/>
            </p:custDataLst>
          </p:nvPr>
        </p:nvSpPr>
        <p:spPr bwMode="auto">
          <a:xfrm>
            <a:off x="1805138" y="5211408"/>
            <a:ext cx="7110262" cy="956288"/>
          </a:xfrm>
          <a:prstGeom prst="rect">
            <a:avLst/>
          </a:prstGeom>
          <a:noFill/>
          <a:ln w="9525">
            <a:noFill/>
            <a:miter lim="800000"/>
            <a:headEnd/>
            <a:tailEnd/>
          </a:ln>
          <a:effectLst/>
        </p:spPr>
        <p:txBody>
          <a:bodyPr wrap="square" lIns="90000" tIns="46800" rIns="90000" bIns="46800">
            <a:spAutoFit/>
          </a:bodyPr>
          <a:lstStyle/>
          <a:p>
            <a:pPr algn="r"/>
            <a:endParaRPr lang="de-DE" sz="2800" b="1" dirty="0" smtClean="0">
              <a:ea typeface="ＭＳ Ｐゴシック" pitchFamily="-49" charset="-128"/>
            </a:endParaRPr>
          </a:p>
          <a:p>
            <a:pPr algn="r"/>
            <a:r>
              <a:rPr lang="de-DE" sz="2800" b="1" dirty="0" smtClean="0">
                <a:ea typeface="ＭＳ Ｐゴシック" pitchFamily="-49" charset="-128"/>
              </a:rPr>
              <a:t>   Sunil Mittal, MD, Bharti Enterprises</a:t>
            </a:r>
            <a:endParaRPr lang="de-DE" sz="2800" b="1" dirty="0">
              <a:ea typeface="ＭＳ Ｐゴシック" pitchFamily="-49" charset="-128"/>
            </a:endParaRPr>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pitchFamily="18" charset="0"/>
                <a:cs typeface="Times New Roman" pitchFamily="18" charset="0"/>
              </a:rPr>
              <a:t>Why countries seek FDI?</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7705725" cy="4895850"/>
          </a:xfrm>
        </p:spPr>
        <p:txBody>
          <a:bodyPr>
            <a:normAutofit fontScale="92500" lnSpcReduction="10000"/>
          </a:bodyPr>
          <a:lstStyle/>
          <a:p>
            <a:pPr>
              <a:lnSpc>
                <a:spcPct val="150000"/>
              </a:lnSpc>
              <a:buClr>
                <a:schemeClr val="tx1"/>
              </a:buClr>
              <a:buFont typeface="Wingdings" pitchFamily="2" charset="2"/>
              <a:buChar char="ü"/>
            </a:pPr>
            <a:r>
              <a:rPr lang="en-US" dirty="0">
                <a:latin typeface="Times New Roman" pitchFamily="18" charset="0"/>
                <a:cs typeface="Times New Roman" pitchFamily="18" charset="0"/>
              </a:rPr>
              <a:t>Increase investment level and thereby income </a:t>
            </a:r>
            <a:r>
              <a:rPr lang="en-US" dirty="0" smtClean="0">
                <a:latin typeface="Times New Roman" pitchFamily="18" charset="0"/>
                <a:cs typeface="Times New Roman" pitchFamily="18" charset="0"/>
              </a:rPr>
              <a:t>&amp;</a:t>
            </a:r>
          </a:p>
          <a:p>
            <a:pPr marL="0" indent="0">
              <a:lnSpc>
                <a:spcPct val="150000"/>
              </a:lnSpc>
              <a:buClr>
                <a:schemeClr val="tx1"/>
              </a:buClr>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employment</a:t>
            </a:r>
          </a:p>
          <a:p>
            <a:pPr>
              <a:lnSpc>
                <a:spcPct val="150000"/>
              </a:lnSpc>
              <a:buClr>
                <a:schemeClr val="tx1"/>
              </a:buClr>
              <a:buFont typeface="Wingdings" pitchFamily="2" charset="2"/>
              <a:buChar char="ü"/>
            </a:pPr>
            <a:r>
              <a:rPr lang="en-US" dirty="0">
                <a:latin typeface="Times New Roman" pitchFamily="18" charset="0"/>
                <a:cs typeface="Times New Roman" pitchFamily="18" charset="0"/>
              </a:rPr>
              <a:t>Increase tax revenue of government</a:t>
            </a:r>
          </a:p>
          <a:p>
            <a:pPr>
              <a:lnSpc>
                <a:spcPct val="150000"/>
              </a:lnSpc>
              <a:buClr>
                <a:schemeClr val="tx1"/>
              </a:buClr>
              <a:buFont typeface="Wingdings" pitchFamily="2" charset="2"/>
              <a:buChar char="ü"/>
            </a:pPr>
            <a:r>
              <a:rPr lang="en-US" dirty="0">
                <a:latin typeface="Times New Roman" pitchFamily="18" charset="0"/>
                <a:cs typeface="Times New Roman" pitchFamily="18" charset="0"/>
              </a:rPr>
              <a:t>Facilitates transfer of technology</a:t>
            </a:r>
          </a:p>
          <a:p>
            <a:pPr>
              <a:lnSpc>
                <a:spcPct val="150000"/>
              </a:lnSpc>
              <a:buClr>
                <a:schemeClr val="tx1"/>
              </a:buClr>
              <a:buFont typeface="Wingdings" pitchFamily="2" charset="2"/>
              <a:buChar char="ü"/>
            </a:pPr>
            <a:r>
              <a:rPr lang="en-US" dirty="0">
                <a:latin typeface="Times New Roman" pitchFamily="18" charset="0"/>
                <a:cs typeface="Times New Roman" pitchFamily="18" charset="0"/>
              </a:rPr>
              <a:t>Encourage managerial revolution through professional management</a:t>
            </a:r>
          </a:p>
          <a:p>
            <a:pPr>
              <a:lnSpc>
                <a:spcPct val="150000"/>
              </a:lnSpc>
              <a:buClr>
                <a:schemeClr val="tx1"/>
              </a:buClr>
              <a:buFont typeface="Wingdings" pitchFamily="2" charset="2"/>
              <a:buChar char="ü"/>
            </a:pPr>
            <a:r>
              <a:rPr lang="en-US" dirty="0">
                <a:latin typeface="Times New Roman" pitchFamily="18" charset="0"/>
                <a:cs typeface="Times New Roman" pitchFamily="18" charset="0"/>
              </a:rPr>
              <a:t>Increase exports and reduce import </a:t>
            </a:r>
            <a:r>
              <a:rPr lang="en-US" dirty="0" smtClean="0">
                <a:latin typeface="Times New Roman" pitchFamily="18" charset="0"/>
                <a:cs typeface="Times New Roman" pitchFamily="18" charset="0"/>
              </a:rPr>
              <a:t>requirements</a:t>
            </a:r>
            <a:endParaRPr lang="en-US" dirty="0">
              <a:latin typeface="Times New Roman" pitchFamily="18" charset="0"/>
              <a:cs typeface="Times New Roman" pitchFamily="18" charset="0"/>
            </a:endParaRPr>
          </a:p>
          <a:p>
            <a:pPr>
              <a:lnSpc>
                <a:spcPct val="150000"/>
              </a:lnSpc>
              <a:buClr>
                <a:schemeClr val="tx1"/>
              </a:buClr>
              <a:buFont typeface="Wingdings" pitchFamily="2" charset="2"/>
              <a:buChar char="ü"/>
            </a:pPr>
            <a:r>
              <a:rPr lang="en-US" dirty="0">
                <a:latin typeface="Times New Roman" pitchFamily="18" charset="0"/>
                <a:cs typeface="Times New Roman" pitchFamily="18" charset="0"/>
              </a:rPr>
              <a:t>Increase competition and break </a:t>
            </a:r>
            <a:r>
              <a:rPr lang="en-US" dirty="0" smtClean="0">
                <a:latin typeface="Times New Roman" pitchFamily="18" charset="0"/>
                <a:cs typeface="Times New Roman" pitchFamily="18" charset="0"/>
              </a:rPr>
              <a:t>domestic monopolies</a:t>
            </a:r>
            <a:endParaRPr lang="en-US" dirty="0">
              <a:latin typeface="Times New Roman" pitchFamily="18" charset="0"/>
              <a:cs typeface="Times New Roman" pitchFamily="18" charset="0"/>
            </a:endParaRPr>
          </a:p>
          <a:p>
            <a:pPr>
              <a:lnSpc>
                <a:spcPct val="150000"/>
              </a:lnSpc>
              <a:buClr>
                <a:schemeClr val="tx1"/>
              </a:buClr>
              <a:buFont typeface="Wingdings" pitchFamily="2" charset="2"/>
              <a:buChar char="ü"/>
            </a:pPr>
            <a:r>
              <a:rPr lang="en-US" dirty="0">
                <a:latin typeface="Times New Roman" pitchFamily="18" charset="0"/>
                <a:cs typeface="Times New Roman" pitchFamily="18" charset="0"/>
              </a:rPr>
              <a:t>Improves quality and reduces cost of inputs</a:t>
            </a:r>
          </a:p>
          <a:p>
            <a:endParaRPr lang="en-US" dirty="0"/>
          </a:p>
        </p:txBody>
      </p:sp>
      <p:pic>
        <p:nvPicPr>
          <p:cNvPr id="4098" name="Picture 2" descr="C:\Users\ravi teja\Desktop\New folder\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975" y="31844"/>
            <a:ext cx="2105025" cy="3854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76945"/>
      </p:ext>
    </p:extLst>
  </p:cSld>
  <p:clrMapOvr>
    <a:masterClrMapping/>
  </p:clrMapOvr>
  <p:transition spd="med">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en-IN" sz="3600" dirty="0" smtClean="0"/>
              <a:t>                    CONCLUSION</a:t>
            </a:r>
            <a:endParaRPr lang="de-DE" sz="3600" dirty="0"/>
          </a:p>
        </p:txBody>
      </p:sp>
      <p:sp>
        <p:nvSpPr>
          <p:cNvPr id="1047562" name="Rectangle 10"/>
          <p:cNvSpPr>
            <a:spLocks noGrp="1" noChangeArrowheads="1"/>
          </p:cNvSpPr>
          <p:nvPr>
            <p:ph idx="1"/>
          </p:nvPr>
        </p:nvSpPr>
        <p:spPr>
          <a:xfrm>
            <a:off x="319088" y="1350797"/>
            <a:ext cx="8515350" cy="4029075"/>
          </a:xfrm>
        </p:spPr>
        <p:txBody>
          <a:bodyPr/>
          <a:lstStyle/>
          <a:p>
            <a:r>
              <a:rPr lang="en-IN" sz="2000" dirty="0" smtClean="0">
                <a:latin typeface="Arial" pitchFamily="34" charset="0"/>
                <a:cs typeface="Arial" pitchFamily="34" charset="0"/>
              </a:rPr>
              <a:t>In principle, governments should not prevent anybody, Indian or foreign, from setting up any business unless there are very good reasons to do so. Hence, unless it can be shown that FDI in retail will do more harm than good for the economy, it should be allowed.</a:t>
            </a:r>
          </a:p>
          <a:p>
            <a:r>
              <a:rPr lang="en-IN" sz="2000" dirty="0" smtClean="0">
                <a:latin typeface="Arial" pitchFamily="34" charset="0"/>
                <a:cs typeface="Arial" pitchFamily="34" charset="0"/>
              </a:rPr>
              <a:t>Fears of small shopkeepers getting displaced are vastly exaggerated. When domestic majors were allowed to invest in retail, both supermarket chains and neighbourhood pop-and-mom stores coexisted. It's not going to be any different when FDI in retail is allowed. Who, after all, will give home delivery? The local </a:t>
            </a:r>
            <a:r>
              <a:rPr lang="en-IN" sz="2000" dirty="0" err="1" smtClean="0">
                <a:latin typeface="Arial" pitchFamily="34" charset="0"/>
                <a:cs typeface="Arial" pitchFamily="34" charset="0"/>
              </a:rPr>
              <a:t>kirana</a:t>
            </a:r>
            <a:r>
              <a:rPr lang="en-IN" sz="2000" dirty="0" smtClean="0">
                <a:latin typeface="Arial" pitchFamily="34" charset="0"/>
                <a:cs typeface="Arial" pitchFamily="34" charset="0"/>
              </a:rPr>
              <a:t>. Why would anyone shun them?</a:t>
            </a:r>
          </a:p>
          <a:p>
            <a:pPr algn="just"/>
            <a:r>
              <a:rPr lang="en-US" sz="2000" dirty="0" smtClean="0">
                <a:latin typeface="Arial" pitchFamily="34" charset="0"/>
                <a:cs typeface="Arial" pitchFamily="34" charset="0"/>
              </a:rPr>
              <a:t>All this promises to make the Indian retail market a real happening place in the days ahead while at the same time offering immense business opportunities to the domestic entrepreneurs. In fact, this is likely to transform the whole contours of the India market, making it a part of the overall global market.</a:t>
            </a:r>
          </a:p>
          <a:p>
            <a:pPr>
              <a:buNone/>
            </a:pPr>
            <a:r>
              <a:rPr lang="en-US" sz="2000" dirty="0" smtClean="0"/>
              <a:t/>
            </a:r>
            <a:br>
              <a:rPr lang="en-US" sz="2000" dirty="0" smtClean="0"/>
            </a:br>
            <a:endParaRPr lang="en-IN" sz="2000" dirty="0" smtClean="0">
              <a:latin typeface="Arial" pitchFamily="34" charset="0"/>
              <a:cs typeface="Arial" pitchFamily="34" charset="0"/>
            </a:endParaRPr>
          </a:p>
          <a:p>
            <a:pPr>
              <a:buNone/>
            </a:pPr>
            <a:endParaRPr lang="en-IN" dirty="0">
              <a:latin typeface="Arial" pitchFamily="34" charset="0"/>
              <a:cs typeface="Arial" pitchFamily="34" charset="0"/>
            </a:endParaRPr>
          </a:p>
        </p:txBody>
      </p:sp>
    </p:spTree>
  </p:cSld>
  <p:clrMapOvr>
    <a:masterClrMapping/>
  </p:clrMapOvr>
  <p:transition spd="med">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43000" y="153650"/>
            <a:ext cx="7162800" cy="1446550"/>
          </a:xfrm>
          <a:prstGeom prst="rect">
            <a:avLst/>
          </a:prstGeom>
          <a:noFill/>
        </p:spPr>
        <p:txBody>
          <a:bodyPr wrap="square" rtlCol="0">
            <a:spAutoFit/>
          </a:bodyPr>
          <a:lstStyle/>
          <a:p>
            <a:r>
              <a:rPr lang="en-US" sz="8800" b="1" i="1" dirty="0" smtClean="0">
                <a:effectLst>
                  <a:outerShdw blurRad="38100" dist="38100" dir="2700000" algn="tl">
                    <a:srgbClr val="000000">
                      <a:alpha val="43137"/>
                    </a:srgbClr>
                  </a:outerShdw>
                </a:effectLst>
                <a:latin typeface="Bradley Hand ITC" pitchFamily="66" charset="0"/>
              </a:rPr>
              <a:t>THANK YOU</a:t>
            </a:r>
            <a:endParaRPr lang="en-US" sz="8800" b="1" i="1" dirty="0">
              <a:effectLst>
                <a:outerShdw blurRad="38100" dist="38100" dir="2700000" algn="tl">
                  <a:srgbClr val="000000">
                    <a:alpha val="43137"/>
                  </a:srgbClr>
                </a:outerShdw>
              </a:effectLst>
              <a:latin typeface="Bradley Hand ITC" pitchFamily="66" charset="0"/>
            </a:endParaRPr>
          </a:p>
        </p:txBody>
      </p:sp>
    </p:spTree>
    <p:extLst>
      <p:ext uri="{BB962C8B-B14F-4D97-AF65-F5344CB8AC3E}">
        <p14:creationId xmlns:p14="http://schemas.microsoft.com/office/powerpoint/2010/main" val="3241967082"/>
      </p:ext>
    </p:extLst>
  </p:cSld>
  <p:clrMapOvr>
    <a:masterClrMapping/>
  </p:clrMapOvr>
  <p:transition spd="med">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latin typeface="Times New Roman" pitchFamily="18" charset="0"/>
                <a:cs typeface="Times New Roman" pitchFamily="18" charset="0"/>
              </a:rPr>
              <a:t>Global Retailing Scenario  </a:t>
            </a:r>
            <a:endParaRPr lang="en-US" u="sng" dirty="0">
              <a:latin typeface="Times New Roman" pitchFamily="18" charset="0"/>
              <a:cs typeface="Times New Roman" pitchFamily="18" charset="0"/>
            </a:endParaRPr>
          </a:p>
        </p:txBody>
      </p:sp>
      <p:sp>
        <p:nvSpPr>
          <p:cNvPr id="3" name="Content Placeholder 2"/>
          <p:cNvSpPr>
            <a:spLocks noGrp="1"/>
          </p:cNvSpPr>
          <p:nvPr>
            <p:ph idx="1"/>
          </p:nvPr>
        </p:nvSpPr>
        <p:spPr>
          <a:xfrm>
            <a:off x="1042989" y="1304925"/>
            <a:ext cx="7643812" cy="3495676"/>
          </a:xfrm>
        </p:spPr>
        <p:txBody>
          <a:bodyPr>
            <a:normAutofit/>
          </a:bodyPr>
          <a:lstStyle/>
          <a:p>
            <a:r>
              <a:rPr lang="en-US" sz="2200" dirty="0" smtClean="0">
                <a:latin typeface="Times New Roman" pitchFamily="18" charset="0"/>
                <a:cs typeface="Times New Roman" pitchFamily="18" charset="0"/>
              </a:rPr>
              <a:t>The positive impact of organized retailing could be seen in USA, UK, and Mexico and also in China. </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Retail is the second largest industry in US. It is also one of the largest employment generators.</a:t>
            </a:r>
          </a:p>
          <a:p>
            <a:pPr>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It is also important to understand that Argentina, China, Brazil, Chile, Indonesia, Malaysia, Russia, Singapore and Thailand have allowed 100% FDI in multi brand retail.</a:t>
            </a:r>
            <a:endParaRPr lang="en-US" sz="2200" dirty="0">
              <a:latin typeface="Times New Roman" pitchFamily="18" charset="0"/>
              <a:cs typeface="Times New Roman" pitchFamily="18" charset="0"/>
            </a:endParaRPr>
          </a:p>
        </p:txBody>
      </p:sp>
      <p:pic>
        <p:nvPicPr>
          <p:cNvPr id="4" name="Picture 3" descr="global map.jpg"/>
          <p:cNvPicPr>
            <a:picLocks noChangeAspect="1"/>
          </p:cNvPicPr>
          <p:nvPr/>
        </p:nvPicPr>
        <p:blipFill>
          <a:blip r:embed="rId2" cstate="print"/>
          <a:stretch>
            <a:fillRect/>
          </a:stretch>
        </p:blipFill>
        <p:spPr>
          <a:xfrm>
            <a:off x="1447800" y="5029200"/>
            <a:ext cx="7315200" cy="1743075"/>
          </a:xfrm>
          <a:prstGeom prst="rect">
            <a:avLst/>
          </a:prstGeom>
          <a:ln>
            <a:noFill/>
          </a:ln>
          <a:effectLst>
            <a:softEdge rad="112500"/>
          </a:effectLst>
        </p:spPr>
      </p:pic>
    </p:spTree>
    <p:extLst>
      <p:ext uri="{BB962C8B-B14F-4D97-AF65-F5344CB8AC3E}">
        <p14:creationId xmlns:p14="http://schemas.microsoft.com/office/powerpoint/2010/main" val="758030295"/>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05725" cy="863600"/>
          </a:xfrm>
        </p:spPr>
        <p:txBody>
          <a:bodyPr>
            <a:normAutofit fontScale="90000"/>
          </a:bodyPr>
          <a:lstStyle/>
          <a:p>
            <a:r>
              <a:rPr lang="en-US" b="1" dirty="0" smtClean="0"/>
              <a:t>Contd...</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2400" b="1" dirty="0">
                <a:latin typeface="Times New Roman" pitchFamily="18" charset="0"/>
                <a:cs typeface="Times New Roman" pitchFamily="18" charset="0"/>
              </a:rPr>
              <a:t>UNITED STATES:</a:t>
            </a:r>
          </a:p>
          <a:p>
            <a:r>
              <a:rPr lang="en-US" sz="2400" dirty="0">
                <a:latin typeface="Times New Roman" pitchFamily="18" charset="0"/>
                <a:cs typeface="Times New Roman" pitchFamily="18" charset="0"/>
              </a:rPr>
              <a:t>The United States is the world’s largest recipient of FDI. U.S. FDI totaled </a:t>
            </a:r>
            <a:r>
              <a:rPr lang="en-US" sz="24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25</a:t>
            </a:r>
            <a:r>
              <a:rPr lang="en-US" sz="2400" dirty="0" smtClean="0">
                <a:latin typeface="Times New Roman" pitchFamily="18" charset="0"/>
                <a:cs typeface="Times New Roman" pitchFamily="18" charset="0"/>
              </a:rPr>
              <a:t>4 </a:t>
            </a:r>
            <a:r>
              <a:rPr lang="en-US" sz="2400" dirty="0">
                <a:latin typeface="Times New Roman" pitchFamily="18" charset="0"/>
                <a:cs typeface="Times New Roman" pitchFamily="18" charset="0"/>
              </a:rPr>
              <a:t>billion in </a:t>
            </a:r>
            <a:r>
              <a:rPr lang="en-US" sz="2400" dirty="0" smtClean="0">
                <a:latin typeface="Times New Roman" pitchFamily="18" charset="0"/>
                <a:cs typeface="Times New Roman" pitchFamily="18" charset="0"/>
              </a:rPr>
              <a:t>2012.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White House data reported in June 2011 found that a total of 5.7 million workers were employed at facilities highly dependent on foreign direct investors.</a:t>
            </a:r>
          </a:p>
          <a:p>
            <a:endParaRPr lang="en-US" sz="2400" dirty="0">
              <a:latin typeface="Times New Roman" pitchFamily="18" charset="0"/>
              <a:cs typeface="Times New Roman" pitchFamily="18" charset="0"/>
            </a:endParaRPr>
          </a:p>
          <a:p>
            <a:pPr>
              <a:buNone/>
            </a:pPr>
            <a:r>
              <a:rPr lang="en-US" sz="2400" b="1" dirty="0">
                <a:latin typeface="Times New Roman" pitchFamily="18" charset="0"/>
                <a:cs typeface="Times New Roman" pitchFamily="18" charset="0"/>
              </a:rPr>
              <a:t>CHINA:</a:t>
            </a:r>
          </a:p>
          <a:p>
            <a:r>
              <a:rPr lang="en-US" sz="2400" dirty="0">
                <a:latin typeface="Times New Roman" pitchFamily="18" charset="0"/>
                <a:cs typeface="Times New Roman" pitchFamily="18" charset="0"/>
              </a:rPr>
              <a:t>Reached $59.1 billion in the first six months of 2012, making China the largest recipient of foreign direct investment and topping the United States which had $57.4 billion of FDI.</a:t>
            </a:r>
            <a:endParaRPr lang="en-US" sz="24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64652076"/>
      </p:ext>
    </p:extLst>
  </p:cSld>
  <p:clrMapOvr>
    <a:masterClrMapping/>
  </p:clrMapOvr>
  <p:transition spd="med">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685800" y="14478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042988" y="355600"/>
            <a:ext cx="7705725" cy="863600"/>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Foreign Direct Investment</a:t>
            </a:r>
            <a:r>
              <a:rPr kumimoji="0" lang="en-US" sz="3200" b="0" i="0" strike="noStrike" kern="0" cap="none" spc="0" normalizeH="0" noProof="0" dirty="0" smtClean="0">
                <a:ln>
                  <a:noFill/>
                </a:ln>
                <a:solidFill>
                  <a:schemeClr val="tx1"/>
                </a:solidFill>
                <a:effectLst/>
                <a:uLnTx/>
                <a:uFillTx/>
                <a:latin typeface="Times New Roman" pitchFamily="18" charset="0"/>
                <a:ea typeface="+mj-ea"/>
                <a:cs typeface="Times New Roman" pitchFamily="18" charset="0"/>
              </a:rPr>
              <a:t> – India vs China</a:t>
            </a:r>
            <a:endParaRPr kumimoji="0" lang="en-US" sz="3200" b="0" i="0" strike="noStrike" kern="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61" name="Rectangle 9"/>
          <p:cNvSpPr>
            <a:spLocks noGrp="1" noChangeArrowheads="1"/>
          </p:cNvSpPr>
          <p:nvPr>
            <p:ph type="title"/>
          </p:nvPr>
        </p:nvSpPr>
        <p:spPr>
          <a:xfrm>
            <a:off x="341620" y="250778"/>
            <a:ext cx="8520113" cy="600075"/>
          </a:xfrm>
        </p:spPr>
        <p:txBody>
          <a:bodyPr/>
          <a:lstStyle/>
          <a:p>
            <a:r>
              <a:rPr lang="de-DE" sz="4000" dirty="0" smtClean="0"/>
              <a:t>Retail Industry</a:t>
            </a:r>
            <a:endParaRPr lang="de-DE" sz="4000" dirty="0"/>
          </a:p>
        </p:txBody>
      </p:sp>
      <p:sp>
        <p:nvSpPr>
          <p:cNvPr id="1047562" name="Rectangle 10"/>
          <p:cNvSpPr>
            <a:spLocks noGrp="1" noChangeArrowheads="1"/>
          </p:cNvSpPr>
          <p:nvPr>
            <p:ph idx="1"/>
          </p:nvPr>
        </p:nvSpPr>
        <p:spPr>
          <a:xfrm>
            <a:off x="250849" y="1842115"/>
            <a:ext cx="8515350" cy="4029075"/>
          </a:xfrm>
        </p:spPr>
        <p:txBody>
          <a:bodyPr/>
          <a:lstStyle/>
          <a:p>
            <a:pPr>
              <a:buNone/>
            </a:pPr>
            <a:r>
              <a:rPr lang="en-IN" sz="2800" dirty="0" smtClean="0"/>
              <a:t>     The Retail Industry is the sector of economy which is consisted of  individuals, stores, commercial complexes, agencies, companies, and organizations, etc., involved in the business of selling or merchandizing diverse finished products or goods to the end-user consumers directly and indirectly. Goods and products of the retail industry or sector are the finished final objects/products of all sectors of commerce and economy of a country. </a:t>
            </a:r>
            <a:endParaRPr lang="de-DE" sz="2800" dirty="0"/>
          </a:p>
        </p:txBody>
      </p:sp>
      <p:sp>
        <p:nvSpPr>
          <p:cNvPr id="1047556" name="Rectangle 4"/>
          <p:cNvSpPr>
            <a:spLocks noChangeArrowheads="1"/>
          </p:cNvSpPr>
          <p:nvPr/>
        </p:nvSpPr>
        <p:spPr bwMode="auto">
          <a:xfrm>
            <a:off x="323850" y="1287463"/>
            <a:ext cx="5753100" cy="358775"/>
          </a:xfrm>
          <a:prstGeom prst="rect">
            <a:avLst/>
          </a:prstGeom>
          <a:noFill/>
          <a:ln w="9525">
            <a:noFill/>
            <a:miter lim="800000"/>
            <a:headEnd/>
            <a:tailEnd/>
          </a:ln>
        </p:spPr>
        <p:txBody>
          <a:bodyPr lIns="0" tIns="0" rIns="0" bIns="0" anchor="ctr"/>
          <a:lstStyle/>
          <a:p>
            <a:pPr defTabSz="801688"/>
            <a:r>
              <a:rPr lang="de-DE" sz="2800" b="1" dirty="0" smtClean="0">
                <a:solidFill>
                  <a:schemeClr val="accent1"/>
                </a:solidFill>
              </a:rPr>
              <a:t>                         </a:t>
            </a:r>
            <a:r>
              <a:rPr lang="de-DE" sz="2800" b="1" dirty="0" smtClean="0">
                <a:solidFill>
                  <a:srgbClr val="7030A0"/>
                </a:solidFill>
                <a:latin typeface="Algerian" pitchFamily="82" charset="0"/>
              </a:rPr>
              <a:t>An  Introduction</a:t>
            </a:r>
            <a:endParaRPr lang="de-DE" sz="2800" b="1" dirty="0">
              <a:solidFill>
                <a:srgbClr val="7030A0"/>
              </a:solidFill>
              <a:latin typeface="Algerian" pitchFamily="82" charset="0"/>
            </a:endParaRPr>
          </a:p>
        </p:txBody>
      </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FDI in Indian Retail Industry</a:t>
            </a:r>
            <a:endParaRPr lang="en-US" u="sng" dirty="0"/>
          </a:p>
        </p:txBody>
      </p:sp>
      <p:sp>
        <p:nvSpPr>
          <p:cNvPr id="3" name="Content Placeholder 2"/>
          <p:cNvSpPr>
            <a:spLocks noGrp="1"/>
          </p:cNvSpPr>
          <p:nvPr>
            <p:ph idx="1"/>
          </p:nvPr>
        </p:nvSpPr>
        <p:spPr>
          <a:xfrm>
            <a:off x="457200" y="1600200"/>
            <a:ext cx="8610600" cy="2438400"/>
          </a:xfrm>
        </p:spPr>
        <p:txBody>
          <a:bodyPr>
            <a:noAutofit/>
          </a:bodyPr>
          <a:lstStyle/>
          <a:p>
            <a:pPr>
              <a:lnSpc>
                <a:spcPct val="150000"/>
              </a:lnSpc>
              <a:buFont typeface="Wingdings" pitchFamily="2" charset="2"/>
              <a:buChar char="ü"/>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Asia’s </a:t>
            </a:r>
            <a:r>
              <a:rPr lang="en-US" dirty="0">
                <a:latin typeface="Times New Roman" pitchFamily="18" charset="0"/>
                <a:cs typeface="Times New Roman" pitchFamily="18" charset="0"/>
              </a:rPr>
              <a:t>third largest retail market after China and Japan</a:t>
            </a:r>
            <a:r>
              <a:rPr lang="en-US" dirty="0" smtClean="0">
                <a:latin typeface="Times New Roman" pitchFamily="18" charset="0"/>
                <a:cs typeface="Times New Roman" pitchFamily="18" charset="0"/>
              </a:rPr>
              <a:t>.</a:t>
            </a:r>
          </a:p>
          <a:p>
            <a:pPr>
              <a:lnSpc>
                <a:spcPct val="150000"/>
              </a:lnSpc>
              <a:buFont typeface="Wingdings" pitchFamily="2" charset="2"/>
              <a:buChar char="ü"/>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Organized retailing is very virgin space in </a:t>
            </a:r>
            <a:r>
              <a:rPr lang="en-US" dirty="0" smtClean="0">
                <a:latin typeface="Times New Roman" pitchFamily="18" charset="0"/>
                <a:cs typeface="Times New Roman" pitchFamily="18" charset="0"/>
              </a:rPr>
              <a:t>India of only 5%.</a:t>
            </a:r>
            <a:endParaRPr lang="en-US" dirty="0">
              <a:latin typeface="Times New Roman" pitchFamily="18" charset="0"/>
              <a:cs typeface="Times New Roman" pitchFamily="18" charset="0"/>
            </a:endParaRPr>
          </a:p>
          <a:p>
            <a:pPr>
              <a:lnSpc>
                <a:spcPct val="150000"/>
              </a:lnSpc>
              <a:buFont typeface="Wingdings" pitchFamily="2" charset="2"/>
              <a:buChar char="ü"/>
            </a:pPr>
            <a:r>
              <a:rPr lang="en-US" dirty="0" smtClean="0">
                <a:latin typeface="Times New Roman" pitchFamily="18" charset="0"/>
                <a:cs typeface="Times New Roman" pitchFamily="18" charset="0"/>
              </a:rPr>
              <a:t>Current </a:t>
            </a:r>
            <a:r>
              <a:rPr lang="en-US" dirty="0">
                <a:latin typeface="Times New Roman" pitchFamily="18" charset="0"/>
                <a:cs typeface="Times New Roman" pitchFamily="18" charset="0"/>
              </a:rPr>
              <a:t>Retail sector have sales of around $500 billion. </a:t>
            </a:r>
            <a:endParaRPr lang="en-US" dirty="0" smtClean="0">
              <a:latin typeface="Times New Roman" pitchFamily="18" charset="0"/>
              <a:cs typeface="Times New Roman" pitchFamily="18" charset="0"/>
            </a:endParaRPr>
          </a:p>
          <a:p>
            <a:pPr>
              <a:lnSpc>
                <a:spcPct val="150000"/>
              </a:lnSpc>
              <a:buFont typeface="Wingdings" pitchFamily="2" charset="2"/>
              <a:buChar char="ü"/>
            </a:pPr>
            <a:r>
              <a:rPr lang="en-US" dirty="0" smtClean="0">
                <a:latin typeface="Times New Roman" pitchFamily="18" charset="0"/>
                <a:cs typeface="Times New Roman" pitchFamily="18" charset="0"/>
              </a:rPr>
              <a:t>Expected </a:t>
            </a:r>
            <a:r>
              <a:rPr lang="en-US" dirty="0">
                <a:latin typeface="Times New Roman" pitchFamily="18" charset="0"/>
                <a:cs typeface="Times New Roman" pitchFamily="18" charset="0"/>
              </a:rPr>
              <a:t>to have sales of $900 billion by 2014. </a:t>
            </a:r>
            <a:endParaRPr lang="en-US" dirty="0" smtClean="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029200"/>
            <a:ext cx="8229600" cy="1600199"/>
          </a:xfrm>
          <a:prstGeom prst="rect">
            <a:avLst/>
          </a:prstGeom>
          <a:ln>
            <a:noFill/>
          </a:ln>
          <a:effectLst>
            <a:softEdge rad="112500"/>
          </a:effectLst>
        </p:spPr>
      </p:pic>
      <p:sp>
        <p:nvSpPr>
          <p:cNvPr id="6" name="Rectangle 5"/>
          <p:cNvSpPr/>
          <p:nvPr/>
        </p:nvSpPr>
        <p:spPr>
          <a:xfrm>
            <a:off x="1524000" y="4321314"/>
            <a:ext cx="5791200" cy="707886"/>
          </a:xfrm>
          <a:prstGeom prst="rect">
            <a:avLst/>
          </a:prstGeom>
        </p:spPr>
        <p:txBody>
          <a:bodyPr wrap="square">
            <a:spAutoFit/>
          </a:bodyPr>
          <a:lstStyle/>
          <a:p>
            <a:pPr algn="ctr"/>
            <a:r>
              <a:rPr lang="en-US" sz="2000" dirty="0" smtClean="0">
                <a:latin typeface="Times New Roman" pitchFamily="18" charset="0"/>
                <a:cs typeface="Times New Roman" pitchFamily="18" charset="0"/>
              </a:rPr>
              <a:t>“It still far behind China, whose retail sales by 2014 is expected to cross $4500 billion mark.”</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47143141"/>
      </p:ext>
    </p:extLst>
  </p:cSld>
  <p:clrMapOvr>
    <a:masterClrMapping/>
  </p:clrMapOvr>
  <p:transition spd="med">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2ytvKM6uZUuC_CLYrwMRbw"/>
</p:tagLst>
</file>

<file path=ppt/tags/tag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CfLTviJcSEyJrmkLTg3K4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8ptFLU8EmW8ZqSOTh0hw"/>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01018371">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Microsoft PowerPoint Presentation (2)</Template>
  <TotalTime>1374</TotalTime>
  <Words>1883</Words>
  <Application>Microsoft Office PowerPoint</Application>
  <PresentationFormat>On-screen Show (4:3)</PresentationFormat>
  <Paragraphs>175</Paragraphs>
  <Slides>41</Slides>
  <Notes>27</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41</vt:i4>
      </vt:variant>
    </vt:vector>
  </HeadingPairs>
  <TitlesOfParts>
    <vt:vector size="43" baseType="lpstr">
      <vt:lpstr>01018371</vt:lpstr>
      <vt:lpstr>Opulent</vt:lpstr>
      <vt:lpstr>PowerPoint Presentation</vt:lpstr>
      <vt:lpstr>CONTENTS:</vt:lpstr>
      <vt:lpstr>WHAT IS FDI?</vt:lpstr>
      <vt:lpstr>Why countries seek FDI?</vt:lpstr>
      <vt:lpstr>Global Retailing Scenario  </vt:lpstr>
      <vt:lpstr>Contd... </vt:lpstr>
      <vt:lpstr>PowerPoint Presentation</vt:lpstr>
      <vt:lpstr>Retail Industry</vt:lpstr>
      <vt:lpstr>FDI in Indian Retail Industry</vt:lpstr>
      <vt:lpstr>Retail Industry</vt:lpstr>
      <vt:lpstr>Division of  Retail Industry – Organised and Unorganised Retailing</vt:lpstr>
      <vt:lpstr>Major Retailers in India</vt:lpstr>
      <vt:lpstr>Major Retailers in India</vt:lpstr>
      <vt:lpstr>Major Retailers in India</vt:lpstr>
      <vt:lpstr>Major Retailers in India</vt:lpstr>
      <vt:lpstr>Major Retailers in India</vt:lpstr>
      <vt:lpstr>Retail formats in India</vt:lpstr>
      <vt:lpstr>Retail formats in India</vt:lpstr>
      <vt:lpstr>Retail formats in India</vt:lpstr>
      <vt:lpstr>Retail formats in India</vt:lpstr>
      <vt:lpstr>Retail formats in India</vt:lpstr>
      <vt:lpstr>Retail formats in India</vt:lpstr>
      <vt:lpstr>Retail formats in India</vt:lpstr>
      <vt:lpstr>                                                                                    Differences in single brand retail and multi brand retail:</vt:lpstr>
      <vt:lpstr>                                                                                                                                                                         </vt:lpstr>
      <vt:lpstr>Major Players in the International Market:</vt:lpstr>
      <vt:lpstr>Major Players in the International Market:</vt:lpstr>
      <vt:lpstr>Political Developments:</vt:lpstr>
      <vt:lpstr>Political Developments:</vt:lpstr>
      <vt:lpstr>Impact of FDI : Different points of view</vt:lpstr>
      <vt:lpstr>Government Policies:</vt:lpstr>
      <vt:lpstr>HOW FARMERS GET BENIFITED?</vt:lpstr>
      <vt:lpstr>     Impact of FDI : Different points of view</vt:lpstr>
      <vt:lpstr>Impact of FDI : Different points of view</vt:lpstr>
      <vt:lpstr>Negative Impacts</vt:lpstr>
      <vt:lpstr>Advancement of Technology</vt:lpstr>
      <vt:lpstr>Opportunity for Employment</vt:lpstr>
      <vt:lpstr>Satisfied Consumers</vt:lpstr>
      <vt:lpstr>PowerPoint Presentation</vt:lpstr>
      <vt:lpstr>                    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 teja</dc:creator>
  <cp:lastModifiedBy>yats</cp:lastModifiedBy>
  <cp:revision>211</cp:revision>
  <dcterms:created xsi:type="dcterms:W3CDTF">2006-08-16T00:00:00Z</dcterms:created>
  <dcterms:modified xsi:type="dcterms:W3CDTF">2014-07-03T12:33:08Z</dcterms:modified>
</cp:coreProperties>
</file>